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4612" r:id="rId6"/>
    <p:sldId id="4613" r:id="rId7"/>
    <p:sldId id="464" r:id="rId8"/>
    <p:sldId id="4617" r:id="rId9"/>
    <p:sldId id="272" r:id="rId10"/>
    <p:sldId id="273" r:id="rId11"/>
    <p:sldId id="274" r:id="rId12"/>
    <p:sldId id="4614" r:id="rId13"/>
    <p:sldId id="465" r:id="rId14"/>
    <p:sldId id="4616" r:id="rId15"/>
    <p:sldId id="456" r:id="rId16"/>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39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600"/>
    <a:srgbClr val="D9D9D9"/>
    <a:srgbClr val="33CCFF"/>
    <a:srgbClr val="66CCFF"/>
    <a:srgbClr val="FFFFFD"/>
    <a:srgbClr val="FFFCFE"/>
    <a:srgbClr val="FDFEFE"/>
    <a:srgbClr val="FFFEFE"/>
    <a:srgbClr val="FFFFFE"/>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6A1A2-B377-44E3-B353-D010B2FABFFF}" v="4" dt="2020-09-22T07:13:46.233"/>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249" autoAdjust="0"/>
  </p:normalViewPr>
  <p:slideViewPr>
    <p:cSldViewPr snapToGrid="0" snapToObjects="1">
      <p:cViewPr varScale="1">
        <p:scale>
          <a:sx n="68" d="100"/>
          <a:sy n="68" d="100"/>
        </p:scale>
        <p:origin x="696" y="48"/>
      </p:cViewPr>
      <p:guideLst>
        <p:guide pos="7391"/>
        <p:guide orient="horz" pos="336"/>
        <p:guide orient="horz" pos="923"/>
      </p:guideLst>
    </p:cSldViewPr>
  </p:slideViewPr>
  <p:outlineViewPr>
    <p:cViewPr>
      <p:scale>
        <a:sx n="33" d="100"/>
        <a:sy n="33" d="100"/>
      </p:scale>
      <p:origin x="0" y="0"/>
    </p:cViewPr>
  </p:outlineViewPr>
  <p:notesTextViewPr>
    <p:cViewPr>
      <p:scale>
        <a:sx n="1" d="1"/>
        <a:sy n="1" d="1"/>
      </p:scale>
      <p:origin x="0" y="-1212"/>
    </p:cViewPr>
  </p:notesTextViewPr>
  <p:sorterViewPr>
    <p:cViewPr>
      <p:scale>
        <a:sx n="100" d="100"/>
        <a:sy n="100" d="100"/>
      </p:scale>
      <p:origin x="0" y="0"/>
    </p:cViewPr>
  </p:sorterViewPr>
  <p:notesViewPr>
    <p:cSldViewPr snapToGrid="0" snapToObjects="1">
      <p:cViewPr varScale="1">
        <p:scale>
          <a:sx n="83" d="100"/>
          <a:sy n="83" d="100"/>
        </p:scale>
        <p:origin x="3852" y="96"/>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470B3-E752-49CF-B8C3-2373A4632F9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US"/>
        </a:p>
      </dgm:t>
    </dgm:pt>
    <dgm:pt modelId="{C9F1705B-9CB3-4B63-AA09-34B1D38AC5EF}">
      <dgm:prSet phldrT="[Text]" custT="1"/>
      <dgm:spPr/>
      <dgm:t>
        <a:bodyPr/>
        <a:lstStyle/>
        <a:p>
          <a:r>
            <a:rPr lang="en-US" sz="2000" dirty="0"/>
            <a:t>1</a:t>
          </a:r>
        </a:p>
      </dgm:t>
    </dgm:pt>
    <dgm:pt modelId="{15DA1681-D62C-4D26-8580-F9043F385491}" type="parTrans" cxnId="{EE99FDFC-CC2D-4A43-A50F-D1AF3579A4C5}">
      <dgm:prSet/>
      <dgm:spPr/>
      <dgm:t>
        <a:bodyPr/>
        <a:lstStyle/>
        <a:p>
          <a:endParaRPr lang="en-US" sz="1600"/>
        </a:p>
      </dgm:t>
    </dgm:pt>
    <dgm:pt modelId="{95111B7C-F4C0-4426-94B0-FC16A14500A9}" type="sibTrans" cxnId="{EE99FDFC-CC2D-4A43-A50F-D1AF3579A4C5}">
      <dgm:prSet/>
      <dgm:spPr/>
      <dgm:t>
        <a:bodyPr/>
        <a:lstStyle/>
        <a:p>
          <a:endParaRPr lang="en-US" sz="1600"/>
        </a:p>
      </dgm:t>
    </dgm:pt>
    <dgm:pt modelId="{A0938AEA-BF6F-4BF0-B059-0996CEA77E7C}">
      <dgm:prSet phldrT="[Text]" custT="1"/>
      <dgm:spPr/>
      <dgm:t>
        <a:bodyPr/>
        <a:lstStyle/>
        <a:p>
          <a:r>
            <a:rPr lang="en-US" sz="2000" dirty="0"/>
            <a:t>Employee Engagement &amp; Wellness</a:t>
          </a:r>
        </a:p>
      </dgm:t>
    </dgm:pt>
    <dgm:pt modelId="{B7906C98-DCD0-4359-B288-113690AC78A5}" type="parTrans" cxnId="{EC29881F-5820-4DAE-8B0A-203B9373DBCF}">
      <dgm:prSet/>
      <dgm:spPr/>
      <dgm:t>
        <a:bodyPr/>
        <a:lstStyle/>
        <a:p>
          <a:endParaRPr lang="en-US" sz="1600"/>
        </a:p>
      </dgm:t>
    </dgm:pt>
    <dgm:pt modelId="{EBB12175-E627-4DCD-8794-1A6105748BD9}" type="sibTrans" cxnId="{EC29881F-5820-4DAE-8B0A-203B9373DBCF}">
      <dgm:prSet/>
      <dgm:spPr/>
      <dgm:t>
        <a:bodyPr/>
        <a:lstStyle/>
        <a:p>
          <a:endParaRPr lang="en-US" sz="1600"/>
        </a:p>
      </dgm:t>
    </dgm:pt>
    <dgm:pt modelId="{8DA19521-F404-476C-B05C-9AD9D5F83E0C}">
      <dgm:prSet phldrT="[Text]" custT="1"/>
      <dgm:spPr/>
      <dgm:t>
        <a:bodyPr/>
        <a:lstStyle/>
        <a:p>
          <a:r>
            <a:rPr lang="en-US" sz="2000" dirty="0"/>
            <a:t>2</a:t>
          </a:r>
        </a:p>
      </dgm:t>
    </dgm:pt>
    <dgm:pt modelId="{73E53017-0BF4-4D0E-8394-2E870E314861}" type="parTrans" cxnId="{9DF45E53-D001-46DB-B500-29B84573703C}">
      <dgm:prSet/>
      <dgm:spPr/>
      <dgm:t>
        <a:bodyPr/>
        <a:lstStyle/>
        <a:p>
          <a:endParaRPr lang="en-US" sz="1600"/>
        </a:p>
      </dgm:t>
    </dgm:pt>
    <dgm:pt modelId="{5FB78F83-DB69-4225-A2DF-27AFCFD89A64}" type="sibTrans" cxnId="{9DF45E53-D001-46DB-B500-29B84573703C}">
      <dgm:prSet/>
      <dgm:spPr/>
      <dgm:t>
        <a:bodyPr/>
        <a:lstStyle/>
        <a:p>
          <a:endParaRPr lang="en-US" sz="1600"/>
        </a:p>
      </dgm:t>
    </dgm:pt>
    <dgm:pt modelId="{52FC4B84-D277-479C-9A27-E716B61FBAF0}">
      <dgm:prSet phldrT="[Text]" custT="1"/>
      <dgm:spPr/>
      <dgm:t>
        <a:bodyPr/>
        <a:lstStyle/>
        <a:p>
          <a:r>
            <a:rPr lang="en-US" sz="2000" dirty="0"/>
            <a:t>Non-Face to Face solution</a:t>
          </a:r>
        </a:p>
      </dgm:t>
    </dgm:pt>
    <dgm:pt modelId="{CF2A4731-04E9-4860-B345-908900FEFD40}" type="parTrans" cxnId="{CF3539E7-65E4-4841-B6BB-6E2054F78B3E}">
      <dgm:prSet/>
      <dgm:spPr/>
      <dgm:t>
        <a:bodyPr/>
        <a:lstStyle/>
        <a:p>
          <a:endParaRPr lang="en-US" sz="1600"/>
        </a:p>
      </dgm:t>
    </dgm:pt>
    <dgm:pt modelId="{15F48A38-5FF6-49CB-A3E6-F9E1AA6C753B}" type="sibTrans" cxnId="{CF3539E7-65E4-4841-B6BB-6E2054F78B3E}">
      <dgm:prSet/>
      <dgm:spPr/>
      <dgm:t>
        <a:bodyPr/>
        <a:lstStyle/>
        <a:p>
          <a:endParaRPr lang="en-US" sz="1600"/>
        </a:p>
      </dgm:t>
    </dgm:pt>
    <dgm:pt modelId="{7D7F4864-5561-4ED2-9990-50A9B65C7DE6}">
      <dgm:prSet phldrT="[Text]" custT="1"/>
      <dgm:spPr/>
      <dgm:t>
        <a:bodyPr/>
        <a:lstStyle/>
        <a:p>
          <a:r>
            <a:rPr lang="en-US" sz="2000" dirty="0"/>
            <a:t>3</a:t>
          </a:r>
        </a:p>
      </dgm:t>
    </dgm:pt>
    <dgm:pt modelId="{49CD39CE-BF30-4A23-BDD7-FD59E72AB4B5}" type="parTrans" cxnId="{9AAFF0B1-1B32-479D-A59B-DBC7F45BA9ED}">
      <dgm:prSet/>
      <dgm:spPr/>
      <dgm:t>
        <a:bodyPr/>
        <a:lstStyle/>
        <a:p>
          <a:endParaRPr lang="en-US" sz="1600"/>
        </a:p>
      </dgm:t>
    </dgm:pt>
    <dgm:pt modelId="{620DA755-A1C4-4DE9-89F2-5AB5B9BDC6BA}" type="sibTrans" cxnId="{9AAFF0B1-1B32-479D-A59B-DBC7F45BA9ED}">
      <dgm:prSet/>
      <dgm:spPr/>
      <dgm:t>
        <a:bodyPr/>
        <a:lstStyle/>
        <a:p>
          <a:endParaRPr lang="en-US" sz="1600"/>
        </a:p>
      </dgm:t>
    </dgm:pt>
    <dgm:pt modelId="{D2BEAC61-96C9-46F5-9014-4D1063376D35}">
      <dgm:prSet phldrT="[Text]" custT="1"/>
      <dgm:spPr/>
      <dgm:t>
        <a:bodyPr/>
        <a:lstStyle/>
        <a:p>
          <a:r>
            <a:rPr lang="en-US" sz="2000" dirty="0"/>
            <a:t>New Sales Model</a:t>
          </a:r>
        </a:p>
      </dgm:t>
    </dgm:pt>
    <dgm:pt modelId="{B7488C30-252F-41E8-9AFB-2008070FE626}" type="parTrans" cxnId="{2E8229A3-D350-453A-BD8E-493A874F1D4C}">
      <dgm:prSet/>
      <dgm:spPr/>
      <dgm:t>
        <a:bodyPr/>
        <a:lstStyle/>
        <a:p>
          <a:endParaRPr lang="en-US" sz="1600"/>
        </a:p>
      </dgm:t>
    </dgm:pt>
    <dgm:pt modelId="{E9B4CAC9-67B6-421B-A0B7-F17806EBAAA0}" type="sibTrans" cxnId="{2E8229A3-D350-453A-BD8E-493A874F1D4C}">
      <dgm:prSet/>
      <dgm:spPr/>
      <dgm:t>
        <a:bodyPr/>
        <a:lstStyle/>
        <a:p>
          <a:endParaRPr lang="en-US" sz="1600"/>
        </a:p>
      </dgm:t>
    </dgm:pt>
    <dgm:pt modelId="{98EC64C5-A308-4AEE-BE3B-7618457495DE}">
      <dgm:prSet phldrT="[Text]" custT="1"/>
      <dgm:spPr/>
      <dgm:t>
        <a:bodyPr/>
        <a:lstStyle/>
        <a:p>
          <a:r>
            <a:rPr lang="en-US" sz="2000" dirty="0"/>
            <a:t>4</a:t>
          </a:r>
        </a:p>
      </dgm:t>
    </dgm:pt>
    <dgm:pt modelId="{6AB842C6-B3B1-4216-B66E-D0421EF56886}" type="parTrans" cxnId="{695A0EB4-8904-4114-A3F5-269D75D1733C}">
      <dgm:prSet/>
      <dgm:spPr/>
      <dgm:t>
        <a:bodyPr/>
        <a:lstStyle/>
        <a:p>
          <a:endParaRPr lang="en-US" sz="1600"/>
        </a:p>
      </dgm:t>
    </dgm:pt>
    <dgm:pt modelId="{AE303562-EC12-4469-AEA6-D90809CFCC91}" type="sibTrans" cxnId="{695A0EB4-8904-4114-A3F5-269D75D1733C}">
      <dgm:prSet/>
      <dgm:spPr/>
      <dgm:t>
        <a:bodyPr/>
        <a:lstStyle/>
        <a:p>
          <a:endParaRPr lang="en-US" sz="1600"/>
        </a:p>
      </dgm:t>
    </dgm:pt>
    <dgm:pt modelId="{F2691F1A-9FDE-47B3-9352-29947A6E654D}">
      <dgm:prSet phldrT="[Text]" custT="1"/>
      <dgm:spPr/>
      <dgm:t>
        <a:bodyPr/>
        <a:lstStyle/>
        <a:p>
          <a:r>
            <a:rPr lang="en-US" sz="2000" dirty="0"/>
            <a:t>5</a:t>
          </a:r>
        </a:p>
      </dgm:t>
    </dgm:pt>
    <dgm:pt modelId="{2A99559C-4949-4CFA-A143-AD94270FBF65}" type="parTrans" cxnId="{303FBFD2-E2B1-4FE0-BAC6-4B48CB0559BB}">
      <dgm:prSet/>
      <dgm:spPr/>
      <dgm:t>
        <a:bodyPr/>
        <a:lstStyle/>
        <a:p>
          <a:endParaRPr lang="en-US" sz="1600"/>
        </a:p>
      </dgm:t>
    </dgm:pt>
    <dgm:pt modelId="{BD71162C-21F7-47D9-8D4E-F6C980898B0A}" type="sibTrans" cxnId="{303FBFD2-E2B1-4FE0-BAC6-4B48CB0559BB}">
      <dgm:prSet/>
      <dgm:spPr/>
      <dgm:t>
        <a:bodyPr/>
        <a:lstStyle/>
        <a:p>
          <a:endParaRPr lang="en-US" sz="1600"/>
        </a:p>
      </dgm:t>
    </dgm:pt>
    <dgm:pt modelId="{2DE8EC77-7387-402C-883E-7DB54CBDE16D}">
      <dgm:prSet phldrT="[Text]" custT="1"/>
      <dgm:spPr/>
      <dgm:t>
        <a:bodyPr/>
        <a:lstStyle/>
        <a:p>
          <a:r>
            <a:rPr lang="en-US" sz="2000" dirty="0"/>
            <a:t>Distributor Technology</a:t>
          </a:r>
        </a:p>
      </dgm:t>
    </dgm:pt>
    <dgm:pt modelId="{91C1670E-DED1-4091-949D-7F9AAEBB2374}" type="parTrans" cxnId="{7CAE9AFF-8C4B-47A4-844F-E517C0C1D886}">
      <dgm:prSet/>
      <dgm:spPr/>
      <dgm:t>
        <a:bodyPr/>
        <a:lstStyle/>
        <a:p>
          <a:endParaRPr lang="en-US" sz="1600"/>
        </a:p>
      </dgm:t>
    </dgm:pt>
    <dgm:pt modelId="{9EE20052-2237-4E1A-AA5D-C6D1FC234BFF}" type="sibTrans" cxnId="{7CAE9AFF-8C4B-47A4-844F-E517C0C1D886}">
      <dgm:prSet/>
      <dgm:spPr/>
      <dgm:t>
        <a:bodyPr/>
        <a:lstStyle/>
        <a:p>
          <a:endParaRPr lang="en-US" sz="1600"/>
        </a:p>
      </dgm:t>
    </dgm:pt>
    <dgm:pt modelId="{3F0E9C60-573E-4974-9794-4F7EBA7985BB}">
      <dgm:prSet phldrT="[Text]" custT="1"/>
      <dgm:spPr/>
      <dgm:t>
        <a:bodyPr/>
        <a:lstStyle/>
        <a:p>
          <a:r>
            <a:rPr lang="en-US" sz="2000" dirty="0"/>
            <a:t>Customer Technology</a:t>
          </a:r>
        </a:p>
      </dgm:t>
    </dgm:pt>
    <dgm:pt modelId="{3F515AF6-2BAE-4496-AFD2-CF78A4054CD2}" type="parTrans" cxnId="{03E7F3B6-2696-4685-9AFC-2EBC033385A2}">
      <dgm:prSet/>
      <dgm:spPr/>
      <dgm:t>
        <a:bodyPr/>
        <a:lstStyle/>
        <a:p>
          <a:endParaRPr lang="en-US" sz="1600"/>
        </a:p>
      </dgm:t>
    </dgm:pt>
    <dgm:pt modelId="{174C690B-D3FF-4DA4-8984-61B2E2233A9B}" type="sibTrans" cxnId="{03E7F3B6-2696-4685-9AFC-2EBC033385A2}">
      <dgm:prSet/>
      <dgm:spPr/>
      <dgm:t>
        <a:bodyPr/>
        <a:lstStyle/>
        <a:p>
          <a:endParaRPr lang="en-US" sz="1600"/>
        </a:p>
      </dgm:t>
    </dgm:pt>
    <dgm:pt modelId="{189028A0-EC7C-46FC-AAC1-CB4B50DE1E25}" type="pres">
      <dgm:prSet presAssocID="{878470B3-E752-49CF-B8C3-2373A4632F95}" presName="linearFlow" presStyleCnt="0">
        <dgm:presLayoutVars>
          <dgm:dir/>
          <dgm:animLvl val="lvl"/>
          <dgm:resizeHandles val="exact"/>
        </dgm:presLayoutVars>
      </dgm:prSet>
      <dgm:spPr/>
    </dgm:pt>
    <dgm:pt modelId="{DDB61F3E-5473-4EF6-9269-F69C50DAA630}" type="pres">
      <dgm:prSet presAssocID="{C9F1705B-9CB3-4B63-AA09-34B1D38AC5EF}" presName="composite" presStyleCnt="0"/>
      <dgm:spPr/>
    </dgm:pt>
    <dgm:pt modelId="{7705ADCA-E2DC-499C-873B-5A996100D262}" type="pres">
      <dgm:prSet presAssocID="{C9F1705B-9CB3-4B63-AA09-34B1D38AC5EF}" presName="parentText" presStyleLbl="alignNode1" presStyleIdx="0" presStyleCnt="5">
        <dgm:presLayoutVars>
          <dgm:chMax val="1"/>
          <dgm:bulletEnabled val="1"/>
        </dgm:presLayoutVars>
      </dgm:prSet>
      <dgm:spPr/>
    </dgm:pt>
    <dgm:pt modelId="{F85C87BC-DFA2-4FCF-ACD9-753F56934C06}" type="pres">
      <dgm:prSet presAssocID="{C9F1705B-9CB3-4B63-AA09-34B1D38AC5EF}" presName="descendantText" presStyleLbl="alignAcc1" presStyleIdx="0" presStyleCnt="5">
        <dgm:presLayoutVars>
          <dgm:bulletEnabled val="1"/>
        </dgm:presLayoutVars>
      </dgm:prSet>
      <dgm:spPr/>
    </dgm:pt>
    <dgm:pt modelId="{A4C0739C-E551-4361-AD40-C224439B7E8A}" type="pres">
      <dgm:prSet presAssocID="{95111B7C-F4C0-4426-94B0-FC16A14500A9}" presName="sp" presStyleCnt="0"/>
      <dgm:spPr/>
    </dgm:pt>
    <dgm:pt modelId="{53C9D320-266E-44D7-99C4-3CFB15569E01}" type="pres">
      <dgm:prSet presAssocID="{8DA19521-F404-476C-B05C-9AD9D5F83E0C}" presName="composite" presStyleCnt="0"/>
      <dgm:spPr/>
    </dgm:pt>
    <dgm:pt modelId="{E30F8E57-396D-4B77-A78A-E06DA536B2E3}" type="pres">
      <dgm:prSet presAssocID="{8DA19521-F404-476C-B05C-9AD9D5F83E0C}" presName="parentText" presStyleLbl="alignNode1" presStyleIdx="1" presStyleCnt="5">
        <dgm:presLayoutVars>
          <dgm:chMax val="1"/>
          <dgm:bulletEnabled val="1"/>
        </dgm:presLayoutVars>
      </dgm:prSet>
      <dgm:spPr/>
    </dgm:pt>
    <dgm:pt modelId="{EAEDB096-8084-4507-BF42-235F833CD9BC}" type="pres">
      <dgm:prSet presAssocID="{8DA19521-F404-476C-B05C-9AD9D5F83E0C}" presName="descendantText" presStyleLbl="alignAcc1" presStyleIdx="1" presStyleCnt="5">
        <dgm:presLayoutVars>
          <dgm:bulletEnabled val="1"/>
        </dgm:presLayoutVars>
      </dgm:prSet>
      <dgm:spPr/>
    </dgm:pt>
    <dgm:pt modelId="{24E0500A-A71B-402B-AB5D-A617C73CF3EA}" type="pres">
      <dgm:prSet presAssocID="{5FB78F83-DB69-4225-A2DF-27AFCFD89A64}" presName="sp" presStyleCnt="0"/>
      <dgm:spPr/>
    </dgm:pt>
    <dgm:pt modelId="{BF122C5D-2C73-4EED-856D-4E26134F7C76}" type="pres">
      <dgm:prSet presAssocID="{7D7F4864-5561-4ED2-9990-50A9B65C7DE6}" presName="composite" presStyleCnt="0"/>
      <dgm:spPr/>
    </dgm:pt>
    <dgm:pt modelId="{272E9997-92DF-4E61-929A-982F5D7618DB}" type="pres">
      <dgm:prSet presAssocID="{7D7F4864-5561-4ED2-9990-50A9B65C7DE6}" presName="parentText" presStyleLbl="alignNode1" presStyleIdx="2" presStyleCnt="5">
        <dgm:presLayoutVars>
          <dgm:chMax val="1"/>
          <dgm:bulletEnabled val="1"/>
        </dgm:presLayoutVars>
      </dgm:prSet>
      <dgm:spPr/>
    </dgm:pt>
    <dgm:pt modelId="{40DE2EDB-251D-42EA-99A7-E13CFFB1F9E7}" type="pres">
      <dgm:prSet presAssocID="{7D7F4864-5561-4ED2-9990-50A9B65C7DE6}" presName="descendantText" presStyleLbl="alignAcc1" presStyleIdx="2" presStyleCnt="5">
        <dgm:presLayoutVars>
          <dgm:bulletEnabled val="1"/>
        </dgm:presLayoutVars>
      </dgm:prSet>
      <dgm:spPr/>
    </dgm:pt>
    <dgm:pt modelId="{301A1C89-3737-4699-9EE0-F6219B09FCB4}" type="pres">
      <dgm:prSet presAssocID="{620DA755-A1C4-4DE9-89F2-5AB5B9BDC6BA}" presName="sp" presStyleCnt="0"/>
      <dgm:spPr/>
    </dgm:pt>
    <dgm:pt modelId="{0FC48B44-05E8-42AC-9C1A-ABA6D623EDE9}" type="pres">
      <dgm:prSet presAssocID="{98EC64C5-A308-4AEE-BE3B-7618457495DE}" presName="composite" presStyleCnt="0"/>
      <dgm:spPr/>
    </dgm:pt>
    <dgm:pt modelId="{D71BBC61-75CF-4A97-B964-85C7D9601CBB}" type="pres">
      <dgm:prSet presAssocID="{98EC64C5-A308-4AEE-BE3B-7618457495DE}" presName="parentText" presStyleLbl="alignNode1" presStyleIdx="3" presStyleCnt="5">
        <dgm:presLayoutVars>
          <dgm:chMax val="1"/>
          <dgm:bulletEnabled val="1"/>
        </dgm:presLayoutVars>
      </dgm:prSet>
      <dgm:spPr/>
    </dgm:pt>
    <dgm:pt modelId="{0A674309-BFFC-4F97-8727-D7F12E218628}" type="pres">
      <dgm:prSet presAssocID="{98EC64C5-A308-4AEE-BE3B-7618457495DE}" presName="descendantText" presStyleLbl="alignAcc1" presStyleIdx="3" presStyleCnt="5">
        <dgm:presLayoutVars>
          <dgm:bulletEnabled val="1"/>
        </dgm:presLayoutVars>
      </dgm:prSet>
      <dgm:spPr/>
    </dgm:pt>
    <dgm:pt modelId="{FD0B94D8-0709-4046-91A1-380676F6C35B}" type="pres">
      <dgm:prSet presAssocID="{AE303562-EC12-4469-AEA6-D90809CFCC91}" presName="sp" presStyleCnt="0"/>
      <dgm:spPr/>
    </dgm:pt>
    <dgm:pt modelId="{D7261C47-7DFB-4587-8CEE-33881C586F23}" type="pres">
      <dgm:prSet presAssocID="{F2691F1A-9FDE-47B3-9352-29947A6E654D}" presName="composite" presStyleCnt="0"/>
      <dgm:spPr/>
    </dgm:pt>
    <dgm:pt modelId="{EC18F041-61B5-4265-B1A9-CAFA62329597}" type="pres">
      <dgm:prSet presAssocID="{F2691F1A-9FDE-47B3-9352-29947A6E654D}" presName="parentText" presStyleLbl="alignNode1" presStyleIdx="4" presStyleCnt="5">
        <dgm:presLayoutVars>
          <dgm:chMax val="1"/>
          <dgm:bulletEnabled val="1"/>
        </dgm:presLayoutVars>
      </dgm:prSet>
      <dgm:spPr/>
    </dgm:pt>
    <dgm:pt modelId="{304AD263-CBE3-40A5-8210-BAE29F436F50}" type="pres">
      <dgm:prSet presAssocID="{F2691F1A-9FDE-47B3-9352-29947A6E654D}" presName="descendantText" presStyleLbl="alignAcc1" presStyleIdx="4" presStyleCnt="5">
        <dgm:presLayoutVars>
          <dgm:bulletEnabled val="1"/>
        </dgm:presLayoutVars>
      </dgm:prSet>
      <dgm:spPr/>
    </dgm:pt>
  </dgm:ptLst>
  <dgm:cxnLst>
    <dgm:cxn modelId="{29B73C04-3884-4CAB-ADA9-B8767F1CCA02}" type="presOf" srcId="{8DA19521-F404-476C-B05C-9AD9D5F83E0C}" destId="{E30F8E57-396D-4B77-A78A-E06DA536B2E3}" srcOrd="0" destOrd="0" presId="urn:microsoft.com/office/officeart/2005/8/layout/chevron2"/>
    <dgm:cxn modelId="{4ECA7C0A-25F3-446C-B302-24D975DC8654}" type="presOf" srcId="{98EC64C5-A308-4AEE-BE3B-7618457495DE}" destId="{D71BBC61-75CF-4A97-B964-85C7D9601CBB}" srcOrd="0" destOrd="0" presId="urn:microsoft.com/office/officeart/2005/8/layout/chevron2"/>
    <dgm:cxn modelId="{033B6410-5825-4C9E-BA04-CCF0B7E6DC96}" type="presOf" srcId="{52FC4B84-D277-479C-9A27-E716B61FBAF0}" destId="{EAEDB096-8084-4507-BF42-235F833CD9BC}" srcOrd="0" destOrd="0" presId="urn:microsoft.com/office/officeart/2005/8/layout/chevron2"/>
    <dgm:cxn modelId="{D55E9314-BC2D-4CE5-B927-420639FFC396}" type="presOf" srcId="{2DE8EC77-7387-402C-883E-7DB54CBDE16D}" destId="{0A674309-BFFC-4F97-8727-D7F12E218628}" srcOrd="0" destOrd="0" presId="urn:microsoft.com/office/officeart/2005/8/layout/chevron2"/>
    <dgm:cxn modelId="{EC29881F-5820-4DAE-8B0A-203B9373DBCF}" srcId="{C9F1705B-9CB3-4B63-AA09-34B1D38AC5EF}" destId="{A0938AEA-BF6F-4BF0-B059-0996CEA77E7C}" srcOrd="0" destOrd="0" parTransId="{B7906C98-DCD0-4359-B288-113690AC78A5}" sibTransId="{EBB12175-E627-4DCD-8794-1A6105748BD9}"/>
    <dgm:cxn modelId="{4B630024-2F38-443F-AFE5-8C1639170B92}" type="presOf" srcId="{3F0E9C60-573E-4974-9794-4F7EBA7985BB}" destId="{304AD263-CBE3-40A5-8210-BAE29F436F50}" srcOrd="0" destOrd="0" presId="urn:microsoft.com/office/officeart/2005/8/layout/chevron2"/>
    <dgm:cxn modelId="{1CD71D2C-6206-474A-A1FE-DE55638CF7D4}" type="presOf" srcId="{F2691F1A-9FDE-47B3-9352-29947A6E654D}" destId="{EC18F041-61B5-4265-B1A9-CAFA62329597}" srcOrd="0" destOrd="0" presId="urn:microsoft.com/office/officeart/2005/8/layout/chevron2"/>
    <dgm:cxn modelId="{03530565-C71A-4A34-9090-A31AD7BA4D18}" type="presOf" srcId="{C9F1705B-9CB3-4B63-AA09-34B1D38AC5EF}" destId="{7705ADCA-E2DC-499C-873B-5A996100D262}" srcOrd="0" destOrd="0" presId="urn:microsoft.com/office/officeart/2005/8/layout/chevron2"/>
    <dgm:cxn modelId="{AE08A165-93A3-4E2F-9D7B-605BFF7D286B}" type="presOf" srcId="{7D7F4864-5561-4ED2-9990-50A9B65C7DE6}" destId="{272E9997-92DF-4E61-929A-982F5D7618DB}" srcOrd="0" destOrd="0" presId="urn:microsoft.com/office/officeart/2005/8/layout/chevron2"/>
    <dgm:cxn modelId="{9DF45E53-D001-46DB-B500-29B84573703C}" srcId="{878470B3-E752-49CF-B8C3-2373A4632F95}" destId="{8DA19521-F404-476C-B05C-9AD9D5F83E0C}" srcOrd="1" destOrd="0" parTransId="{73E53017-0BF4-4D0E-8394-2E870E314861}" sibTransId="{5FB78F83-DB69-4225-A2DF-27AFCFD89A64}"/>
    <dgm:cxn modelId="{BFC5187E-36B8-46A7-8F09-D25047E8317A}" type="presOf" srcId="{A0938AEA-BF6F-4BF0-B059-0996CEA77E7C}" destId="{F85C87BC-DFA2-4FCF-ACD9-753F56934C06}" srcOrd="0" destOrd="0" presId="urn:microsoft.com/office/officeart/2005/8/layout/chevron2"/>
    <dgm:cxn modelId="{2E8229A3-D350-453A-BD8E-493A874F1D4C}" srcId="{7D7F4864-5561-4ED2-9990-50A9B65C7DE6}" destId="{D2BEAC61-96C9-46F5-9014-4D1063376D35}" srcOrd="0" destOrd="0" parTransId="{B7488C30-252F-41E8-9AFB-2008070FE626}" sibTransId="{E9B4CAC9-67B6-421B-A0B7-F17806EBAAA0}"/>
    <dgm:cxn modelId="{9AAFF0B1-1B32-479D-A59B-DBC7F45BA9ED}" srcId="{878470B3-E752-49CF-B8C3-2373A4632F95}" destId="{7D7F4864-5561-4ED2-9990-50A9B65C7DE6}" srcOrd="2" destOrd="0" parTransId="{49CD39CE-BF30-4A23-BDD7-FD59E72AB4B5}" sibTransId="{620DA755-A1C4-4DE9-89F2-5AB5B9BDC6BA}"/>
    <dgm:cxn modelId="{2FB31CB2-105C-4F1B-BCCF-5BF630DF0333}" type="presOf" srcId="{D2BEAC61-96C9-46F5-9014-4D1063376D35}" destId="{40DE2EDB-251D-42EA-99A7-E13CFFB1F9E7}" srcOrd="0" destOrd="0" presId="urn:microsoft.com/office/officeart/2005/8/layout/chevron2"/>
    <dgm:cxn modelId="{695A0EB4-8904-4114-A3F5-269D75D1733C}" srcId="{878470B3-E752-49CF-B8C3-2373A4632F95}" destId="{98EC64C5-A308-4AEE-BE3B-7618457495DE}" srcOrd="3" destOrd="0" parTransId="{6AB842C6-B3B1-4216-B66E-D0421EF56886}" sibTransId="{AE303562-EC12-4469-AEA6-D90809CFCC91}"/>
    <dgm:cxn modelId="{03E7F3B6-2696-4685-9AFC-2EBC033385A2}" srcId="{F2691F1A-9FDE-47B3-9352-29947A6E654D}" destId="{3F0E9C60-573E-4974-9794-4F7EBA7985BB}" srcOrd="0" destOrd="0" parTransId="{3F515AF6-2BAE-4496-AFD2-CF78A4054CD2}" sibTransId="{174C690B-D3FF-4DA4-8984-61B2E2233A9B}"/>
    <dgm:cxn modelId="{303FBFD2-E2B1-4FE0-BAC6-4B48CB0559BB}" srcId="{878470B3-E752-49CF-B8C3-2373A4632F95}" destId="{F2691F1A-9FDE-47B3-9352-29947A6E654D}" srcOrd="4" destOrd="0" parTransId="{2A99559C-4949-4CFA-A143-AD94270FBF65}" sibTransId="{BD71162C-21F7-47D9-8D4E-F6C980898B0A}"/>
    <dgm:cxn modelId="{CF3539E7-65E4-4841-B6BB-6E2054F78B3E}" srcId="{8DA19521-F404-476C-B05C-9AD9D5F83E0C}" destId="{52FC4B84-D277-479C-9A27-E716B61FBAF0}" srcOrd="0" destOrd="0" parTransId="{CF2A4731-04E9-4860-B345-908900FEFD40}" sibTransId="{15F48A38-5FF6-49CB-A3E6-F9E1AA6C753B}"/>
    <dgm:cxn modelId="{4BEEB3F5-F0CF-494A-B0D5-EE878DB68FF1}" type="presOf" srcId="{878470B3-E752-49CF-B8C3-2373A4632F95}" destId="{189028A0-EC7C-46FC-AAC1-CB4B50DE1E25}" srcOrd="0" destOrd="0" presId="urn:microsoft.com/office/officeart/2005/8/layout/chevron2"/>
    <dgm:cxn modelId="{EE99FDFC-CC2D-4A43-A50F-D1AF3579A4C5}" srcId="{878470B3-E752-49CF-B8C3-2373A4632F95}" destId="{C9F1705B-9CB3-4B63-AA09-34B1D38AC5EF}" srcOrd="0" destOrd="0" parTransId="{15DA1681-D62C-4D26-8580-F9043F385491}" sibTransId="{95111B7C-F4C0-4426-94B0-FC16A14500A9}"/>
    <dgm:cxn modelId="{7CAE9AFF-8C4B-47A4-844F-E517C0C1D886}" srcId="{98EC64C5-A308-4AEE-BE3B-7618457495DE}" destId="{2DE8EC77-7387-402C-883E-7DB54CBDE16D}" srcOrd="0" destOrd="0" parTransId="{91C1670E-DED1-4091-949D-7F9AAEBB2374}" sibTransId="{9EE20052-2237-4E1A-AA5D-C6D1FC234BFF}"/>
    <dgm:cxn modelId="{3FD71AE2-F5FB-46D0-A733-A75762F6826F}" type="presParOf" srcId="{189028A0-EC7C-46FC-AAC1-CB4B50DE1E25}" destId="{DDB61F3E-5473-4EF6-9269-F69C50DAA630}" srcOrd="0" destOrd="0" presId="urn:microsoft.com/office/officeart/2005/8/layout/chevron2"/>
    <dgm:cxn modelId="{0C337224-39CC-4D1F-B2C8-7659012106DA}" type="presParOf" srcId="{DDB61F3E-5473-4EF6-9269-F69C50DAA630}" destId="{7705ADCA-E2DC-499C-873B-5A996100D262}" srcOrd="0" destOrd="0" presId="urn:microsoft.com/office/officeart/2005/8/layout/chevron2"/>
    <dgm:cxn modelId="{E316AC18-F0B8-4740-894D-9426BC432924}" type="presParOf" srcId="{DDB61F3E-5473-4EF6-9269-F69C50DAA630}" destId="{F85C87BC-DFA2-4FCF-ACD9-753F56934C06}" srcOrd="1" destOrd="0" presId="urn:microsoft.com/office/officeart/2005/8/layout/chevron2"/>
    <dgm:cxn modelId="{D3E7EDAD-E397-4A35-88AE-60E23FC4393D}" type="presParOf" srcId="{189028A0-EC7C-46FC-AAC1-CB4B50DE1E25}" destId="{A4C0739C-E551-4361-AD40-C224439B7E8A}" srcOrd="1" destOrd="0" presId="urn:microsoft.com/office/officeart/2005/8/layout/chevron2"/>
    <dgm:cxn modelId="{BA116078-6AE2-41AC-8A62-FA848F53B91A}" type="presParOf" srcId="{189028A0-EC7C-46FC-AAC1-CB4B50DE1E25}" destId="{53C9D320-266E-44D7-99C4-3CFB15569E01}" srcOrd="2" destOrd="0" presId="urn:microsoft.com/office/officeart/2005/8/layout/chevron2"/>
    <dgm:cxn modelId="{E7B2BEAB-A5E2-4827-B53D-8EDC06161B9B}" type="presParOf" srcId="{53C9D320-266E-44D7-99C4-3CFB15569E01}" destId="{E30F8E57-396D-4B77-A78A-E06DA536B2E3}" srcOrd="0" destOrd="0" presId="urn:microsoft.com/office/officeart/2005/8/layout/chevron2"/>
    <dgm:cxn modelId="{3986B085-57C3-4665-8C17-D5CCAF805799}" type="presParOf" srcId="{53C9D320-266E-44D7-99C4-3CFB15569E01}" destId="{EAEDB096-8084-4507-BF42-235F833CD9BC}" srcOrd="1" destOrd="0" presId="urn:microsoft.com/office/officeart/2005/8/layout/chevron2"/>
    <dgm:cxn modelId="{04C8C830-AD1F-420B-88E3-8943631943E7}" type="presParOf" srcId="{189028A0-EC7C-46FC-AAC1-CB4B50DE1E25}" destId="{24E0500A-A71B-402B-AB5D-A617C73CF3EA}" srcOrd="3" destOrd="0" presId="urn:microsoft.com/office/officeart/2005/8/layout/chevron2"/>
    <dgm:cxn modelId="{FD87F9DA-946A-487D-A39A-6F466880E879}" type="presParOf" srcId="{189028A0-EC7C-46FC-AAC1-CB4B50DE1E25}" destId="{BF122C5D-2C73-4EED-856D-4E26134F7C76}" srcOrd="4" destOrd="0" presId="urn:microsoft.com/office/officeart/2005/8/layout/chevron2"/>
    <dgm:cxn modelId="{00F362C7-F31C-4725-AEA3-6AA726625441}" type="presParOf" srcId="{BF122C5D-2C73-4EED-856D-4E26134F7C76}" destId="{272E9997-92DF-4E61-929A-982F5D7618DB}" srcOrd="0" destOrd="0" presId="urn:microsoft.com/office/officeart/2005/8/layout/chevron2"/>
    <dgm:cxn modelId="{D70E9F61-6E26-44E2-B55A-CD424A50B246}" type="presParOf" srcId="{BF122C5D-2C73-4EED-856D-4E26134F7C76}" destId="{40DE2EDB-251D-42EA-99A7-E13CFFB1F9E7}" srcOrd="1" destOrd="0" presId="urn:microsoft.com/office/officeart/2005/8/layout/chevron2"/>
    <dgm:cxn modelId="{19ECF174-464D-422B-A866-E296E2F1D423}" type="presParOf" srcId="{189028A0-EC7C-46FC-AAC1-CB4B50DE1E25}" destId="{301A1C89-3737-4699-9EE0-F6219B09FCB4}" srcOrd="5" destOrd="0" presId="urn:microsoft.com/office/officeart/2005/8/layout/chevron2"/>
    <dgm:cxn modelId="{85A76DC1-E71C-4892-B299-AF5D83516F44}" type="presParOf" srcId="{189028A0-EC7C-46FC-AAC1-CB4B50DE1E25}" destId="{0FC48B44-05E8-42AC-9C1A-ABA6D623EDE9}" srcOrd="6" destOrd="0" presId="urn:microsoft.com/office/officeart/2005/8/layout/chevron2"/>
    <dgm:cxn modelId="{343AFFE8-4D07-4CCB-949B-243C7148FCC8}" type="presParOf" srcId="{0FC48B44-05E8-42AC-9C1A-ABA6D623EDE9}" destId="{D71BBC61-75CF-4A97-B964-85C7D9601CBB}" srcOrd="0" destOrd="0" presId="urn:microsoft.com/office/officeart/2005/8/layout/chevron2"/>
    <dgm:cxn modelId="{0E544039-897B-4FFA-996D-64CEE56EB361}" type="presParOf" srcId="{0FC48B44-05E8-42AC-9C1A-ABA6D623EDE9}" destId="{0A674309-BFFC-4F97-8727-D7F12E218628}" srcOrd="1" destOrd="0" presId="urn:microsoft.com/office/officeart/2005/8/layout/chevron2"/>
    <dgm:cxn modelId="{170E68D8-6047-482F-B3BA-3741EA71B4C7}" type="presParOf" srcId="{189028A0-EC7C-46FC-AAC1-CB4B50DE1E25}" destId="{FD0B94D8-0709-4046-91A1-380676F6C35B}" srcOrd="7" destOrd="0" presId="urn:microsoft.com/office/officeart/2005/8/layout/chevron2"/>
    <dgm:cxn modelId="{FD0871E8-EA93-410A-B0EE-7C66A028639D}" type="presParOf" srcId="{189028A0-EC7C-46FC-AAC1-CB4B50DE1E25}" destId="{D7261C47-7DFB-4587-8CEE-33881C586F23}" srcOrd="8" destOrd="0" presId="urn:microsoft.com/office/officeart/2005/8/layout/chevron2"/>
    <dgm:cxn modelId="{23515A64-E374-4403-96EF-7B19511ACB88}" type="presParOf" srcId="{D7261C47-7DFB-4587-8CEE-33881C586F23}" destId="{EC18F041-61B5-4265-B1A9-CAFA62329597}" srcOrd="0" destOrd="0" presId="urn:microsoft.com/office/officeart/2005/8/layout/chevron2"/>
    <dgm:cxn modelId="{3BF510F3-9B2E-4C38-BB3A-E49AC1EC0551}" type="presParOf" srcId="{D7261C47-7DFB-4587-8CEE-33881C586F23}" destId="{304AD263-CBE3-40A5-8210-BAE29F436F5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5ADCA-E2DC-499C-873B-5A996100D262}">
      <dsp:nvSpPr>
        <dsp:cNvPr id="0" name=""/>
        <dsp:cNvSpPr/>
      </dsp:nvSpPr>
      <dsp:spPr>
        <a:xfrm rot="5400000">
          <a:off x="-134327" y="135408"/>
          <a:ext cx="895513" cy="6268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rot="-5400000">
        <a:off x="1" y="314511"/>
        <a:ext cx="626859" cy="268654"/>
      </dsp:txXfrm>
    </dsp:sp>
    <dsp:sp modelId="{F85C87BC-DFA2-4FCF-ACD9-753F56934C06}">
      <dsp:nvSpPr>
        <dsp:cNvPr id="0" name=""/>
        <dsp:cNvSpPr/>
      </dsp:nvSpPr>
      <dsp:spPr>
        <a:xfrm rot="5400000">
          <a:off x="2585406" y="-1957465"/>
          <a:ext cx="582083" cy="4499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Employee Engagement &amp; Wellness</a:t>
          </a:r>
        </a:p>
      </dsp:txBody>
      <dsp:txXfrm rot="-5400000">
        <a:off x="626859" y="29497"/>
        <a:ext cx="4470763" cy="525253"/>
      </dsp:txXfrm>
    </dsp:sp>
    <dsp:sp modelId="{E30F8E57-396D-4B77-A78A-E06DA536B2E3}">
      <dsp:nvSpPr>
        <dsp:cNvPr id="0" name=""/>
        <dsp:cNvSpPr/>
      </dsp:nvSpPr>
      <dsp:spPr>
        <a:xfrm rot="5400000">
          <a:off x="-134327" y="910996"/>
          <a:ext cx="895513" cy="6268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rot="-5400000">
        <a:off x="1" y="1090099"/>
        <a:ext cx="626859" cy="268654"/>
      </dsp:txXfrm>
    </dsp:sp>
    <dsp:sp modelId="{EAEDB096-8084-4507-BF42-235F833CD9BC}">
      <dsp:nvSpPr>
        <dsp:cNvPr id="0" name=""/>
        <dsp:cNvSpPr/>
      </dsp:nvSpPr>
      <dsp:spPr>
        <a:xfrm rot="5400000">
          <a:off x="2585406" y="-1181878"/>
          <a:ext cx="582083" cy="4499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Non-Face to Face solution</a:t>
          </a:r>
        </a:p>
      </dsp:txBody>
      <dsp:txXfrm rot="-5400000">
        <a:off x="626859" y="805084"/>
        <a:ext cx="4470763" cy="525253"/>
      </dsp:txXfrm>
    </dsp:sp>
    <dsp:sp modelId="{272E9997-92DF-4E61-929A-982F5D7618DB}">
      <dsp:nvSpPr>
        <dsp:cNvPr id="0" name=""/>
        <dsp:cNvSpPr/>
      </dsp:nvSpPr>
      <dsp:spPr>
        <a:xfrm rot="5400000">
          <a:off x="-134327" y="1686583"/>
          <a:ext cx="895513" cy="6268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1" y="1865686"/>
        <a:ext cx="626859" cy="268654"/>
      </dsp:txXfrm>
    </dsp:sp>
    <dsp:sp modelId="{40DE2EDB-251D-42EA-99A7-E13CFFB1F9E7}">
      <dsp:nvSpPr>
        <dsp:cNvPr id="0" name=""/>
        <dsp:cNvSpPr/>
      </dsp:nvSpPr>
      <dsp:spPr>
        <a:xfrm rot="5400000">
          <a:off x="2585406" y="-406291"/>
          <a:ext cx="582083" cy="4499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New Sales Model</a:t>
          </a:r>
        </a:p>
      </dsp:txBody>
      <dsp:txXfrm rot="-5400000">
        <a:off x="626859" y="1580671"/>
        <a:ext cx="4470763" cy="525253"/>
      </dsp:txXfrm>
    </dsp:sp>
    <dsp:sp modelId="{D71BBC61-75CF-4A97-B964-85C7D9601CBB}">
      <dsp:nvSpPr>
        <dsp:cNvPr id="0" name=""/>
        <dsp:cNvSpPr/>
      </dsp:nvSpPr>
      <dsp:spPr>
        <a:xfrm rot="5400000">
          <a:off x="-134327" y="2462170"/>
          <a:ext cx="895513" cy="6268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a:t>
          </a:r>
        </a:p>
      </dsp:txBody>
      <dsp:txXfrm rot="-5400000">
        <a:off x="1" y="2641273"/>
        <a:ext cx="626859" cy="268654"/>
      </dsp:txXfrm>
    </dsp:sp>
    <dsp:sp modelId="{0A674309-BFFC-4F97-8727-D7F12E218628}">
      <dsp:nvSpPr>
        <dsp:cNvPr id="0" name=""/>
        <dsp:cNvSpPr/>
      </dsp:nvSpPr>
      <dsp:spPr>
        <a:xfrm rot="5400000">
          <a:off x="2585406" y="369296"/>
          <a:ext cx="582083" cy="4499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Distributor Technology</a:t>
          </a:r>
        </a:p>
      </dsp:txBody>
      <dsp:txXfrm rot="-5400000">
        <a:off x="626859" y="2356259"/>
        <a:ext cx="4470763" cy="525253"/>
      </dsp:txXfrm>
    </dsp:sp>
    <dsp:sp modelId="{EC18F041-61B5-4265-B1A9-CAFA62329597}">
      <dsp:nvSpPr>
        <dsp:cNvPr id="0" name=""/>
        <dsp:cNvSpPr/>
      </dsp:nvSpPr>
      <dsp:spPr>
        <a:xfrm rot="5400000">
          <a:off x="-134327" y="3237757"/>
          <a:ext cx="895513" cy="6268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5</a:t>
          </a:r>
        </a:p>
      </dsp:txBody>
      <dsp:txXfrm rot="-5400000">
        <a:off x="1" y="3416860"/>
        <a:ext cx="626859" cy="268654"/>
      </dsp:txXfrm>
    </dsp:sp>
    <dsp:sp modelId="{304AD263-CBE3-40A5-8210-BAE29F436F50}">
      <dsp:nvSpPr>
        <dsp:cNvPr id="0" name=""/>
        <dsp:cNvSpPr/>
      </dsp:nvSpPr>
      <dsp:spPr>
        <a:xfrm rot="5400000">
          <a:off x="2585406" y="1144883"/>
          <a:ext cx="582083" cy="44991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Customer Technology</a:t>
          </a:r>
        </a:p>
      </dsp:txBody>
      <dsp:txXfrm rot="-5400000">
        <a:off x="626859" y="3131846"/>
        <a:ext cx="4470763" cy="5252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319088"/>
            <a:ext cx="5761037"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dirty="0"/>
              <a:t>Its good to</a:t>
            </a:r>
            <a:r>
              <a:rPr lang="en-US" sz="1200" b="0" baseline="0" dirty="0"/>
              <a:t> be back here on this panel again. I have been asked to share Manulife experience in the development of app based insurance.</a:t>
            </a:r>
          </a:p>
          <a:p>
            <a:pPr marL="0" marR="0" indent="0" algn="l" defTabSz="914400" rtl="0" eaLnBrk="1" fontAlgn="base"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dirty="0"/>
          </a:p>
          <a:p>
            <a:pPr marL="0" indent="0" fontAlgn="base">
              <a:buNone/>
            </a:pPr>
            <a:endParaRPr lang="en-US" sz="1200" b="1" i="0" kern="1200" dirty="0">
              <a:solidFill>
                <a:schemeClr val="tx1"/>
              </a:solidFill>
              <a:effectLst/>
              <a:latin typeface="+mn-lt"/>
              <a:ea typeface="+mn-ea"/>
              <a:cs typeface="+mn-cs"/>
            </a:endParaRP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Developing a value-add app: integrating into consumer lifestyles</a:t>
            </a:r>
          </a:p>
          <a:p>
            <a:pPr fontAlgn="base"/>
            <a:r>
              <a:rPr lang="en-US" sz="1200" b="0" i="0" kern="1200" dirty="0">
                <a:solidFill>
                  <a:schemeClr val="tx1"/>
                </a:solidFill>
                <a:effectLst/>
                <a:latin typeface="+mn-lt"/>
                <a:ea typeface="+mn-ea"/>
                <a:cs typeface="+mn-cs"/>
              </a:rPr>
              <a:t>Insurance made mobile: unleashing the value of app-based insurance</a:t>
            </a:r>
          </a:p>
          <a:p>
            <a:pPr fontAlgn="base"/>
            <a:r>
              <a:rPr lang="en-US" sz="1200" b="0" i="0" kern="1200" dirty="0">
                <a:solidFill>
                  <a:schemeClr val="tx1"/>
                </a:solidFill>
                <a:effectLst/>
                <a:latin typeface="+mn-lt"/>
                <a:ea typeface="+mn-ea"/>
                <a:cs typeface="+mn-cs"/>
              </a:rPr>
              <a:t>Making the leap to an app-based business model: strategies to success</a:t>
            </a:r>
          </a:p>
          <a:p>
            <a:pPr fontAlgn="base"/>
            <a:r>
              <a:rPr lang="en-US" sz="1200" b="0" i="0" kern="1200" dirty="0">
                <a:solidFill>
                  <a:schemeClr val="tx1"/>
                </a:solidFill>
                <a:effectLst/>
                <a:latin typeface="+mn-lt"/>
                <a:ea typeface="+mn-ea"/>
                <a:cs typeface="+mn-cs"/>
              </a:rPr>
              <a:t>A caring companion: guiding customers towards healthier and safer lives</a:t>
            </a:r>
          </a:p>
          <a:p>
            <a:pPr fontAlgn="base"/>
            <a:r>
              <a:rPr lang="en-US" sz="1200" b="0" i="0" kern="1200" dirty="0">
                <a:solidFill>
                  <a:schemeClr val="tx1"/>
                </a:solidFill>
                <a:effectLst/>
                <a:latin typeface="+mn-lt"/>
                <a:ea typeface="+mn-ea"/>
                <a:cs typeface="+mn-cs"/>
              </a:rPr>
              <a:t>Beyond insurance: what else can insurance apps add into the mix?</a:t>
            </a:r>
          </a:p>
        </p:txBody>
      </p:sp>
      <p:sp>
        <p:nvSpPr>
          <p:cNvPr id="4" name="Slide Number Placeholder 3"/>
          <p:cNvSpPr>
            <a:spLocks noGrp="1"/>
          </p:cNvSpPr>
          <p:nvPr>
            <p:ph type="sldNum" sz="quarter" idx="10"/>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10150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proposition whether through text message / </a:t>
            </a:r>
            <a:r>
              <a:rPr lang="en-US" dirty="0" err="1"/>
              <a:t>Whatsapp</a:t>
            </a:r>
            <a:r>
              <a:rPr lang="en-US" dirty="0"/>
              <a:t> message. A simple monthly payment that gets customer that when they go to hospital, we will give them a lumpsum amount of valid claim within few days of admission. The customer can use it to pay for medical cost, loss of earnings or other related expenses. In Indonesia, most people don’t have savings account to fall back on, so this type of proposition would be attractive to most customers.</a:t>
            </a:r>
          </a:p>
          <a:p>
            <a:r>
              <a:rPr lang="en-US" dirty="0"/>
              <a:t>What are the benefit for the whole industry? The more customers are buying the simple product, insurance companies will be looking at managing a more stable and predictable portfolio and claim experience</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112441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E5ACEAD-9153-4254-BD76-0607E686FFBF}"/>
              </a:ext>
            </a:extLst>
          </p:cNvPr>
          <p:cNvSpPr>
            <a:spLocks noGrp="1"/>
          </p:cNvSpPr>
          <p:nvPr>
            <p:ph type="body" idx="1"/>
          </p:nvPr>
        </p:nvSpPr>
        <p:spPr/>
        <p:txBody>
          <a:bodyPr/>
          <a:lstStyle/>
          <a:p>
            <a:r>
              <a:rPr lang="en-US" dirty="0"/>
              <a:t>This is the timeline of how we manage to ride the wave of </a:t>
            </a:r>
            <a:r>
              <a:rPr lang="en-US" dirty="0" err="1"/>
              <a:t>Covid</a:t>
            </a:r>
            <a:endParaRPr lang="en-US" dirty="0"/>
          </a:p>
          <a:p>
            <a:r>
              <a:rPr lang="en-US" dirty="0"/>
              <a:t>WFH policies have been introduced in Indonesia for quite a number of years..</a:t>
            </a:r>
          </a:p>
          <a:p>
            <a:r>
              <a:rPr lang="en-US" dirty="0"/>
              <a:t>Last year we also introduced Kaizen which also helps in terms of improving way of working on a daily basis not just for operation but even in the senior management team</a:t>
            </a:r>
          </a:p>
          <a:p>
            <a:r>
              <a:rPr lang="en-US" dirty="0"/>
              <a:t>In the last Major flood in Jakarta early January, our infrastructure to fully WFH was tested, and we managed to find some areas of improvement which puts us in an advantage when we deal with </a:t>
            </a:r>
            <a:r>
              <a:rPr lang="en-US" dirty="0" err="1"/>
              <a:t>Pandemi</a:t>
            </a:r>
            <a:r>
              <a:rPr lang="en-US" dirty="0"/>
              <a:t> situation.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put certain priorities in Manulife Indonesia on how we manage the business or our people during early months of the lock down period.</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254930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Why do we need to get insurance to the mass market?</a:t>
            </a:r>
          </a:p>
          <a:p>
            <a:pPr marL="0" indent="0">
              <a:buNone/>
            </a:pPr>
            <a:r>
              <a:rPr lang="en-US" sz="1200" b="0" i="0" kern="1200" dirty="0">
                <a:solidFill>
                  <a:schemeClr val="tx1"/>
                </a:solidFill>
                <a:effectLst/>
                <a:latin typeface="+mn-lt"/>
                <a:ea typeface="+mn-ea"/>
                <a:cs typeface="+mn-cs"/>
              </a:rPr>
              <a:t>Uninsured people in emerging markets are often only one or two disasters away from slipping back into poverty. Insurance acts as a safety net to stop that from happening. But when we talk about financial inclusion, it’s easier to discuss credit and savings. Insurance is the ugly duckling; it’s the hardest one to get your head around.</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t>Most of the Middle and Mass market segment are still untapped due to the hurdle of exposure prior to BPJS</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dirty="0"/>
          </a:p>
        </p:txBody>
      </p:sp>
    </p:spTree>
    <p:extLst>
      <p:ext uri="{BB962C8B-B14F-4D97-AF65-F5344CB8AC3E}">
        <p14:creationId xmlns:p14="http://schemas.microsoft.com/office/powerpoint/2010/main" val="220004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t>Traditionally Insurance focus on product and pricing to ensure that people don’t defraud them</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t>Insurance love complexity, but for a developing country like Indonesia, most insurance companies have been going through a digital transformation where the key for inclusion is focusing on the distribution question.  How can we get our insurance policies to the middle and mass market cheaply and efficiently.</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279727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426558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320226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t>When we provide an easy to understand and use product into the customers’ hands by creating a frictionless digital customer journey, customers will appreciate the product, use it and tell their friends with they have gone through a seamless claim process</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372477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t>In Manulife, we have worked with our bancassurance partners to successfully offer a simple, low ticket insurance products. Which we need to continue to take to the next level by being sold and serviced digitally in our potential partners whether telco providers, banks, microfinance institutions or eCommerce sites.</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Term Life ROP</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Monthly allowance for 5 years for 10x monthly premium or lump sum of 500x monthly allowance</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Premium as low as 50 K – 2 Mio / month</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100% Return on Premium as a no claim bonus</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No medical check up required for up to IDR 1 Bio</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Hospital cash plan allowance for inpatient customer</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Premium as low as 90 K / month</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105% Return of Premium paid as a no claim bonus</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Hospitalization benefits of starting from 100 K up to 1.5 </a:t>
            </a:r>
            <a:r>
              <a:rPr kumimoji="0" lang="en-US" sz="1600" b="0" i="0" u="none" strike="noStrike" kern="1200" cap="none" spc="0" normalizeH="0" baseline="0" noProof="0" dirty="0" err="1">
                <a:ln>
                  <a:noFill/>
                </a:ln>
                <a:solidFill>
                  <a:prstClr val="black"/>
                </a:solidFill>
                <a:effectLst/>
                <a:uLnTx/>
                <a:uFillTx/>
                <a:latin typeface="Manulife JH Sans"/>
                <a:cs typeface="+mn-cs"/>
              </a:rPr>
              <a:t>mio</a:t>
            </a:r>
            <a:r>
              <a:rPr kumimoji="0" lang="en-US" sz="1600" b="0" i="0" u="none" strike="noStrike" kern="1200" cap="none" spc="0" normalizeH="0" baseline="0" noProof="0" dirty="0">
                <a:ln>
                  <a:noFill/>
                </a:ln>
                <a:solidFill>
                  <a:prstClr val="black"/>
                </a:solidFill>
                <a:effectLst/>
                <a:uLnTx/>
                <a:uFillTx/>
                <a:latin typeface="Manulife JH Sans"/>
                <a:cs typeface="+mn-cs"/>
              </a:rPr>
              <a:t> daily</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anulife JH Sans"/>
                <a:cs typeface="+mn-cs"/>
              </a:rPr>
              <a:t>Death cover from 50 </a:t>
            </a:r>
            <a:r>
              <a:rPr kumimoji="0" lang="en-US" sz="1600" b="0" i="0" u="none" strike="noStrike" kern="1200" cap="none" spc="0" normalizeH="0" baseline="0" noProof="0" dirty="0" err="1">
                <a:ln>
                  <a:noFill/>
                </a:ln>
                <a:solidFill>
                  <a:prstClr val="black"/>
                </a:solidFill>
                <a:effectLst/>
                <a:uLnTx/>
                <a:uFillTx/>
                <a:latin typeface="Manulife JH Sans"/>
                <a:cs typeface="+mn-cs"/>
              </a:rPr>
              <a:t>mio</a:t>
            </a:r>
            <a:r>
              <a:rPr kumimoji="0" lang="en-US" sz="1600" b="0" i="0" u="none" strike="noStrike" kern="1200" cap="none" spc="0" normalizeH="0" baseline="0" noProof="0" dirty="0">
                <a:ln>
                  <a:noFill/>
                </a:ln>
                <a:solidFill>
                  <a:prstClr val="black"/>
                </a:solidFill>
                <a:effectLst/>
                <a:uLnTx/>
                <a:uFillTx/>
                <a:latin typeface="Manulife JH Sans"/>
                <a:cs typeface="+mn-cs"/>
              </a:rPr>
              <a:t> up to 750 </a:t>
            </a:r>
            <a:r>
              <a:rPr kumimoji="0" lang="en-US" sz="1600" b="0" i="0" u="none" strike="noStrike" kern="1200" cap="none" spc="0" normalizeH="0" baseline="0" noProof="0" dirty="0" err="1">
                <a:ln>
                  <a:noFill/>
                </a:ln>
                <a:solidFill>
                  <a:prstClr val="black"/>
                </a:solidFill>
                <a:effectLst/>
                <a:uLnTx/>
                <a:uFillTx/>
                <a:latin typeface="Manulife JH Sans"/>
                <a:cs typeface="+mn-cs"/>
              </a:rPr>
              <a:t>mio</a:t>
            </a:r>
            <a:endParaRPr kumimoji="0" lang="en-US" sz="1600" b="0" i="0" u="none" strike="noStrike" kern="1200" cap="none" spc="0" normalizeH="0" baseline="0" noProof="0" dirty="0">
              <a:ln>
                <a:noFill/>
              </a:ln>
              <a:solidFill>
                <a:prstClr val="black"/>
              </a:solidFill>
              <a:effectLst/>
              <a:uLnTx/>
              <a:uFillTx/>
              <a:latin typeface="Manulife JH Sans"/>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3684880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atin typeface="Manulife JH Sans" panose="020B0503040401060103" pitchFamily="34" charset="0"/>
              </a:defRPr>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anulife JH Sans" panose="020B0503040401060103" pitchFamily="34" charset="0"/>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anulife JH Sans" panose="020B0503040401060103" pitchFamily="34" charset="0"/>
              </a:defRPr>
            </a:lvl1pPr>
          </a:lstStyle>
          <a:p>
            <a:fld id="{ED3FA57E-F3C9-4422-B7DF-F56B8E1A49EB}" type="datetime4">
              <a:rPr lang="en-CA" smtClean="0"/>
              <a:pPr/>
              <a:t>September 22, 2020</a:t>
            </a:fld>
            <a:endParaRPr lang="en-CA"/>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atin typeface="Manulife JH Sans" panose="020B0503040401060103" pitchFamily="34" charset="0"/>
              </a:defRPr>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atin typeface="Manulife JH Sans" panose="020B0503040401060103" pitchFamily="34" charset="0"/>
              </a:defRPr>
            </a:lvl1pPr>
            <a:lvl2pPr>
              <a:defRPr>
                <a:latin typeface="Manulife JH Sans" panose="020B0503040401060103" pitchFamily="34" charset="0"/>
              </a:defRPr>
            </a:lvl2pPr>
            <a:lvl3pPr>
              <a:defRPr>
                <a:latin typeface="Manulife JH Sans" panose="020B0503040401060103" pitchFamily="34" charset="0"/>
              </a:defRPr>
            </a:lvl3pPr>
            <a:lvl4pPr>
              <a:defRPr>
                <a:latin typeface="Manulife JH Sans" panose="020B0503040401060103" pitchFamily="34" charset="0"/>
              </a:defRPr>
            </a:lvl4pPr>
            <a:lvl5pPr>
              <a:defRPr>
                <a:latin typeface="Manulife JH Sans" panose="020B0503040401060103" pitchFamily="34" charset="0"/>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latin typeface="Manulife JH Sans" panose="020B0503040401060103" pitchFamily="34" charset="0"/>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latin typeface="Manulife JH Sans" panose="020B0503040401060103" pitchFamily="34" charset="0"/>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anulife JH Sans" panose="020B0503040401060103" pitchFamily="34" charset="0"/>
              </a:defRPr>
            </a:lvl1pPr>
          </a:lstStyle>
          <a:p>
            <a:fld id="{EE08E108-527B-4B52-98A7-35210C16A695}" type="datetime4">
              <a:rPr lang="en-CA" smtClean="0"/>
              <a:pPr/>
              <a:t>September 22, 2020</a:t>
            </a:fld>
            <a:endParaRPr lang="en-CA"/>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anulife JH Sans" panose="020B0503040401060103" pitchFamily="34" charset="0"/>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latin typeface="Manulife JH Sans" panose="020B0503040401060103" pitchFamily="34" charset="0"/>
              </a:defRPr>
            </a:lvl1pPr>
          </a:lstStyle>
          <a:p>
            <a:r>
              <a:rPr lang="en-CA" noProof="0"/>
              <a:t>Chapter slide</a:t>
            </a:r>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atin typeface="Manulife JH Sans" panose="020B0503040401060103" pitchFamily="34" charset="0"/>
              </a:defRPr>
            </a:lvl1pPr>
          </a:lstStyle>
          <a:p>
            <a:r>
              <a:rPr lang="en-CA" noProof="0"/>
              <a:t>Slide title</a:t>
            </a: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latin typeface="Manulife JH Sans" panose="020B0503040401060103" pitchFamily="34" charset="0"/>
              </a:defRPr>
            </a:lvl1pPr>
          </a:lstStyle>
          <a:p>
            <a:r>
              <a:rPr lang="en-CA" noProof="0"/>
              <a:t>Chapter slide</a:t>
            </a:r>
          </a:p>
        </p:txBody>
      </p:sp>
      <p:sp>
        <p:nvSpPr>
          <p:cNvPr id="2" name="Date Placeholder 1"/>
          <p:cNvSpPr>
            <a:spLocks noGrp="1"/>
          </p:cNvSpPr>
          <p:nvPr>
            <p:ph type="dt" sz="half" idx="10"/>
          </p:nvPr>
        </p:nvSpPr>
        <p:spPr>
          <a:xfrm>
            <a:off x="11740895" y="7010399"/>
            <a:ext cx="447930" cy="45720"/>
          </a:xfrm>
          <a:prstGeom prst="rect">
            <a:avLst/>
          </a:prstGeom>
        </p:spPr>
        <p:txBody>
          <a:bodyPr/>
          <a:lstStyle>
            <a:lvl1pPr>
              <a:defRPr>
                <a:solidFill>
                  <a:schemeClr val="bg1"/>
                </a:solidFill>
                <a:latin typeface="Manulife JH Sans" panose="020B0503040401060103" pitchFamily="34" charset="0"/>
              </a:defRPr>
            </a:lvl1pPr>
          </a:lstStyle>
          <a:p>
            <a:fld id="{664D86A9-B95A-42FA-8B03-2725FDB90EC5}" type="datetime4">
              <a:rPr lang="en-CA" smtClean="0"/>
              <a:pPr/>
              <a:t>September 22, 2020</a:t>
            </a:fld>
            <a:endParaRPr lang="en-US"/>
          </a:p>
        </p:txBody>
      </p:sp>
      <p:sp>
        <p:nvSpPr>
          <p:cNvPr id="3" name="Footer Placeholder 2"/>
          <p:cNvSpPr>
            <a:spLocks noGrp="1"/>
          </p:cNvSpPr>
          <p:nvPr>
            <p:ph type="ftr" sz="quarter" idx="11"/>
          </p:nvPr>
        </p:nvSpPr>
        <p:spPr>
          <a:xfrm>
            <a:off x="455613" y="7010400"/>
            <a:ext cx="11280656" cy="45719"/>
          </a:xfrm>
          <a:prstGeom prst="rect">
            <a:avLst/>
          </a:prstGeom>
        </p:spPr>
        <p:txBody>
          <a:bodyPr/>
          <a:lstStyle>
            <a:lvl1pPr>
              <a:defRPr>
                <a:latin typeface="Manulife JH Sans" panose="020B0503040401060103" pitchFamily="34" charset="0"/>
              </a:defRPr>
            </a:lvl1pPr>
          </a:lstStyle>
          <a:p>
            <a:endParaRPr lang="en-US"/>
          </a:p>
        </p:txBody>
      </p:sp>
      <p:sp>
        <p:nvSpPr>
          <p:cNvPr id="4" name="Slide Number Placeholder 3"/>
          <p:cNvSpPr>
            <a:spLocks noGrp="1"/>
          </p:cNvSpPr>
          <p:nvPr>
            <p:ph type="sldNum" sz="quarter" idx="12"/>
          </p:nvPr>
        </p:nvSpPr>
        <p:spPr>
          <a:xfrm>
            <a:off x="11449993" y="6399283"/>
            <a:ext cx="283219" cy="175694"/>
          </a:xfrm>
          <a:prstGeom prst="rect">
            <a:avLst/>
          </a:prstGeom>
        </p:spPr>
        <p:txBody>
          <a:bodyPr/>
          <a:lstStyle>
            <a:lvl1pPr>
              <a:defRPr>
                <a:solidFill>
                  <a:schemeClr val="bg1"/>
                </a:solidFill>
                <a:latin typeface="Manulife JH Sans" panose="020B0503040401060103" pitchFamily="34" charset="0"/>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91872482-64B4-4335-8D70-254202E675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19895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16C10AD-61AB-42BC-A53E-86B246DB6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688988" y="2108836"/>
            <a:ext cx="6810849" cy="264032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pic>
        <p:nvPicPr>
          <p:cNvPr id="9" name="Graphic 8">
            <a:extLst>
              <a:ext uri="{FF2B5EF4-FFF2-40B4-BE49-F238E27FC236}">
                <a16:creationId xmlns:a16="http://schemas.microsoft.com/office/drawing/2014/main" id="{A6730163-33B5-4747-9B6A-0756DE3686B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700" r:id="rId4"/>
    <p:sldLayoutId id="2147483654" r:id="rId5"/>
    <p:sldLayoutId id="2147483655" r:id="rId6"/>
    <p:sldLayoutId id="2147483701"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base"/>
            <a:r>
              <a:rPr lang="en-US" sz="5400" dirty="0"/>
              <a:t>Financial Sector Digital Innovations</a:t>
            </a:r>
          </a:p>
        </p:txBody>
      </p:sp>
      <p:sp>
        <p:nvSpPr>
          <p:cNvPr id="3" name="Subtitle 2"/>
          <p:cNvSpPr>
            <a:spLocks noGrp="1"/>
          </p:cNvSpPr>
          <p:nvPr>
            <p:ph type="subTitle" idx="1"/>
          </p:nvPr>
        </p:nvSpPr>
        <p:spPr/>
        <p:txBody>
          <a:bodyPr/>
          <a:lstStyle/>
          <a:p>
            <a:r>
              <a:rPr lang="en-US" sz="2000" dirty="0"/>
              <a:t>Ryan Charland</a:t>
            </a:r>
          </a:p>
          <a:p>
            <a:r>
              <a:rPr lang="en-US" sz="2000" dirty="0"/>
              <a:t>Chief Executive Officer</a:t>
            </a:r>
          </a:p>
          <a:p>
            <a:r>
              <a:rPr lang="en-US" sz="2000" dirty="0"/>
              <a:t>Manulife Indonesia</a:t>
            </a:r>
          </a:p>
        </p:txBody>
      </p:sp>
    </p:spTree>
    <p:extLst>
      <p:ext uri="{BB962C8B-B14F-4D97-AF65-F5344CB8AC3E}">
        <p14:creationId xmlns:p14="http://schemas.microsoft.com/office/powerpoint/2010/main" val="250199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A62FAD44-CC9E-42B0-B152-4AF49EF811DE}"/>
              </a:ext>
            </a:extLst>
          </p:cNvPr>
          <p:cNvSpPr/>
          <p:nvPr/>
        </p:nvSpPr>
        <p:spPr>
          <a:xfrm rot="10800000">
            <a:off x="2312771" y="5374275"/>
            <a:ext cx="7824355" cy="1699625"/>
          </a:xfrm>
          <a:prstGeom prst="triangle">
            <a:avLst>
              <a:gd name="adj" fmla="val 49160"/>
            </a:avLst>
          </a:prstGeom>
          <a:solidFill>
            <a:srgbClr val="F496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2" name="Title 11">
            <a:extLst>
              <a:ext uri="{FF2B5EF4-FFF2-40B4-BE49-F238E27FC236}">
                <a16:creationId xmlns:a16="http://schemas.microsoft.com/office/drawing/2014/main" id="{EF73531E-8307-4EC5-A72F-E130849BDC1C}"/>
              </a:ext>
            </a:extLst>
          </p:cNvPr>
          <p:cNvSpPr>
            <a:spLocks noGrp="1"/>
          </p:cNvSpPr>
          <p:nvPr>
            <p:ph type="title"/>
          </p:nvPr>
        </p:nvSpPr>
        <p:spPr/>
        <p:txBody>
          <a:bodyPr/>
          <a:lstStyle/>
          <a:p>
            <a:endParaRPr lang="en-US" dirty="0"/>
          </a:p>
        </p:txBody>
      </p:sp>
      <p:pic>
        <p:nvPicPr>
          <p:cNvPr id="7" name="Picture 6">
            <a:extLst>
              <a:ext uri="{FF2B5EF4-FFF2-40B4-BE49-F238E27FC236}">
                <a16:creationId xmlns:a16="http://schemas.microsoft.com/office/drawing/2014/main" id="{121AD3BC-9F57-4A85-B180-BA29A55F018B}"/>
              </a:ext>
            </a:extLst>
          </p:cNvPr>
          <p:cNvPicPr>
            <a:picLocks noChangeAspect="1"/>
          </p:cNvPicPr>
          <p:nvPr/>
        </p:nvPicPr>
        <p:blipFill>
          <a:blip r:embed="rId3"/>
          <a:stretch>
            <a:fillRect/>
          </a:stretch>
        </p:blipFill>
        <p:spPr>
          <a:xfrm>
            <a:off x="6224950" y="415395"/>
            <a:ext cx="2498716" cy="4754428"/>
          </a:xfrm>
          <a:prstGeom prst="rect">
            <a:avLst/>
          </a:prstGeom>
        </p:spPr>
      </p:pic>
      <p:pic>
        <p:nvPicPr>
          <p:cNvPr id="9" name="Picture 8">
            <a:extLst>
              <a:ext uri="{FF2B5EF4-FFF2-40B4-BE49-F238E27FC236}">
                <a16:creationId xmlns:a16="http://schemas.microsoft.com/office/drawing/2014/main" id="{BD388585-65DF-4E70-BA79-BAC04034519F}"/>
              </a:ext>
            </a:extLst>
          </p:cNvPr>
          <p:cNvPicPr>
            <a:picLocks noChangeAspect="1"/>
          </p:cNvPicPr>
          <p:nvPr/>
        </p:nvPicPr>
        <p:blipFill>
          <a:blip r:embed="rId4"/>
          <a:stretch>
            <a:fillRect/>
          </a:stretch>
        </p:blipFill>
        <p:spPr>
          <a:xfrm>
            <a:off x="465683" y="413441"/>
            <a:ext cx="2271094" cy="4752474"/>
          </a:xfrm>
          <a:prstGeom prst="rect">
            <a:avLst/>
          </a:prstGeom>
        </p:spPr>
      </p:pic>
      <p:sp>
        <p:nvSpPr>
          <p:cNvPr id="13" name="Rectangle 12">
            <a:extLst>
              <a:ext uri="{FF2B5EF4-FFF2-40B4-BE49-F238E27FC236}">
                <a16:creationId xmlns:a16="http://schemas.microsoft.com/office/drawing/2014/main" id="{FBA9AB7B-C6CC-4F5E-BDF2-6A1ECF6B6C6D}"/>
              </a:ext>
            </a:extLst>
          </p:cNvPr>
          <p:cNvSpPr/>
          <p:nvPr/>
        </p:nvSpPr>
        <p:spPr>
          <a:xfrm>
            <a:off x="8524376" y="1612232"/>
            <a:ext cx="3118307" cy="338554"/>
          </a:xfrm>
          <a:prstGeom prst="rect">
            <a:avLst/>
          </a:prstGeom>
          <a:solidFill>
            <a:schemeClr val="bg1">
              <a:lumMod val="95000"/>
              <a:alpha val="50980"/>
            </a:schemeClr>
          </a:solidFill>
        </p:spPr>
        <p:txBody>
          <a:bodyPr wrap="square">
            <a:spAutoFit/>
          </a:bodyPr>
          <a:lstStyle/>
          <a:p>
            <a:pPr marL="176213" indent="-176213" algn="just">
              <a:buFont typeface="Arial" panose="020B0604020202020204" pitchFamily="34" charset="0"/>
              <a:buChar char="•"/>
            </a:pPr>
            <a:endParaRPr lang="en-US" sz="1600" dirty="0"/>
          </a:p>
        </p:txBody>
      </p:sp>
      <p:sp>
        <p:nvSpPr>
          <p:cNvPr id="15" name="Rectangle 14">
            <a:extLst>
              <a:ext uri="{FF2B5EF4-FFF2-40B4-BE49-F238E27FC236}">
                <a16:creationId xmlns:a16="http://schemas.microsoft.com/office/drawing/2014/main" id="{AEEE255D-3808-4965-A7DB-CF58014F548C}"/>
              </a:ext>
            </a:extLst>
          </p:cNvPr>
          <p:cNvSpPr/>
          <p:nvPr/>
        </p:nvSpPr>
        <p:spPr>
          <a:xfrm>
            <a:off x="2634836" y="1617212"/>
            <a:ext cx="3459576" cy="338554"/>
          </a:xfrm>
          <a:prstGeom prst="rect">
            <a:avLst/>
          </a:prstGeom>
          <a:solidFill>
            <a:schemeClr val="bg1">
              <a:lumMod val="95000"/>
              <a:alpha val="50980"/>
            </a:schemeClr>
          </a:solidFill>
        </p:spPr>
        <p:txBody>
          <a:bodyPr wrap="square">
            <a:spAutoFit/>
          </a:bodyPr>
          <a:lstStyle/>
          <a:p>
            <a:pPr marL="176213" indent="-176213" algn="just">
              <a:buFont typeface="Arial" panose="020B0604020202020204" pitchFamily="34" charset="0"/>
              <a:buChar char="•"/>
            </a:pPr>
            <a:endParaRPr lang="en-US" sz="1600" dirty="0"/>
          </a:p>
        </p:txBody>
      </p:sp>
      <p:pic>
        <p:nvPicPr>
          <p:cNvPr id="5122" name="Picture 2" descr="Telecom Svg Png Icon Free Download (#454462) - OnlineWebFonts.COM">
            <a:extLst>
              <a:ext uri="{FF2B5EF4-FFF2-40B4-BE49-F238E27FC236}">
                <a16:creationId xmlns:a16="http://schemas.microsoft.com/office/drawing/2014/main" id="{F68FD8AA-650F-4B7D-BF5A-68AB38CCC5F7}"/>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8374" y="5599122"/>
            <a:ext cx="1003725" cy="9449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ank PNG">
            <a:extLst>
              <a:ext uri="{FF2B5EF4-FFF2-40B4-BE49-F238E27FC236}">
                <a16:creationId xmlns:a16="http://schemas.microsoft.com/office/drawing/2014/main" id="{9FF89499-FCAA-4A9C-A2BF-AB18162E739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7092" y="5599122"/>
            <a:ext cx="942944" cy="9449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hopping Cart Ecommerce Mobile Laptop Svg Png Icon Free Download (#475280)  - OnlineWebFonts.COM">
            <a:extLst>
              <a:ext uri="{FF2B5EF4-FFF2-40B4-BE49-F238E27FC236}">
                <a16:creationId xmlns:a16="http://schemas.microsoft.com/office/drawing/2014/main" id="{C1ECF992-4F03-4554-9765-5562C25FDB57}"/>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8781" y="5599122"/>
            <a:ext cx="1545595" cy="95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suransi Jiwa Tanda Cinta untuk Keluarga">
            <a:extLst>
              <a:ext uri="{FF2B5EF4-FFF2-40B4-BE49-F238E27FC236}">
                <a16:creationId xmlns:a16="http://schemas.microsoft.com/office/drawing/2014/main" id="{8134907A-CA64-4E50-9F6E-BA4DFCF50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68600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0EFD09-DB47-467A-9279-FDABD5BA01FB}"/>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42FF016E-666B-4071-BE65-FCE66642D3D8}"/>
              </a:ext>
            </a:extLst>
          </p:cNvPr>
          <p:cNvSpPr txBox="1"/>
          <p:nvPr/>
        </p:nvSpPr>
        <p:spPr>
          <a:xfrm>
            <a:off x="455613" y="4835574"/>
            <a:ext cx="6056145" cy="1723549"/>
          </a:xfrm>
          <a:prstGeom prst="rect">
            <a:avLst/>
          </a:prstGeom>
          <a:noFill/>
        </p:spPr>
        <p:txBody>
          <a:bodyPr wrap="none" lIns="0" tIns="0" rIns="0" bIns="0" rtlCol="0">
            <a:spAutoFit/>
          </a:bodyPr>
          <a:lstStyle/>
          <a:p>
            <a:pPr algn="l">
              <a:spcBef>
                <a:spcPts val="600"/>
              </a:spcBef>
            </a:pPr>
            <a:r>
              <a:rPr lang="en-US" sz="5400" b="1" dirty="0">
                <a:solidFill>
                  <a:schemeClr val="bg1"/>
                </a:solidFill>
                <a:effectLst>
                  <a:outerShdw blurRad="38100" dist="38100" dir="2700000" algn="tl">
                    <a:srgbClr val="000000">
                      <a:alpha val="43137"/>
                    </a:srgbClr>
                  </a:outerShdw>
                </a:effectLst>
              </a:rPr>
              <a:t>Happy Customers</a:t>
            </a:r>
          </a:p>
          <a:p>
            <a:pPr>
              <a:spcBef>
                <a:spcPts val="600"/>
              </a:spcBef>
            </a:pPr>
            <a:r>
              <a:rPr lang="en-US" sz="2400" b="1" dirty="0">
                <a:solidFill>
                  <a:schemeClr val="bg1"/>
                </a:solidFill>
                <a:effectLst>
                  <a:outerShdw blurRad="38100" dist="38100" dir="2700000" algn="tl">
                    <a:srgbClr val="000000">
                      <a:alpha val="43137"/>
                    </a:srgbClr>
                  </a:outerShdw>
                </a:effectLst>
              </a:rPr>
              <a:t>#</a:t>
            </a:r>
            <a:r>
              <a:rPr lang="en-US" sz="2400" b="1" dirty="0" err="1">
                <a:solidFill>
                  <a:schemeClr val="bg1"/>
                </a:solidFill>
                <a:effectLst>
                  <a:outerShdw blurRad="38100" dist="38100" dir="2700000" algn="tl">
                    <a:srgbClr val="000000">
                      <a:alpha val="43137"/>
                    </a:srgbClr>
                  </a:outerShdw>
                </a:effectLst>
              </a:rPr>
              <a:t>ManulifeEverydaybetter</a:t>
            </a:r>
            <a:endParaRPr lang="en-US" sz="2400" b="1" dirty="0">
              <a:solidFill>
                <a:schemeClr val="bg1"/>
              </a:solidFill>
              <a:effectLst>
                <a:outerShdw blurRad="38100" dist="38100" dir="2700000" algn="tl">
                  <a:srgbClr val="000000">
                    <a:alpha val="43137"/>
                  </a:srgbClr>
                </a:outerShdw>
              </a:effectLst>
            </a:endParaRPr>
          </a:p>
          <a:p>
            <a:pPr>
              <a:spcBef>
                <a:spcPts val="600"/>
              </a:spcBef>
            </a:pPr>
            <a:r>
              <a:rPr lang="en-US" sz="2400" b="1" dirty="0">
                <a:solidFill>
                  <a:schemeClr val="bg1"/>
                </a:solidFill>
                <a:effectLst>
                  <a:outerShdw blurRad="38100" dist="38100" dir="2700000" algn="tl">
                    <a:srgbClr val="000000">
                      <a:alpha val="43137"/>
                    </a:srgbClr>
                  </a:outerShdw>
                </a:effectLst>
              </a:rPr>
              <a:t>#</a:t>
            </a:r>
            <a:r>
              <a:rPr lang="en-US" sz="2400" b="1" dirty="0" err="1">
                <a:solidFill>
                  <a:schemeClr val="bg1"/>
                </a:solidFill>
                <a:effectLst>
                  <a:outerShdw blurRad="38100" dist="38100" dir="2700000" algn="tl">
                    <a:srgbClr val="000000">
                      <a:alpha val="43137"/>
                    </a:srgbClr>
                  </a:outerShdw>
                </a:effectLst>
              </a:rPr>
              <a:t>JadiAndalan</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70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B333B34-C87C-402E-ABB0-13B7C9DEBBC4}" type="slidenum">
              <a:rPr lang="en-US" smtClean="0"/>
              <a:t>12</a:t>
            </a:fld>
            <a:endParaRPr lang="en-US"/>
          </a:p>
        </p:txBody>
      </p:sp>
    </p:spTree>
    <p:extLst>
      <p:ext uri="{BB962C8B-B14F-4D97-AF65-F5344CB8AC3E}">
        <p14:creationId xmlns:p14="http://schemas.microsoft.com/office/powerpoint/2010/main" val="41433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pdate 10 Provinsi dengan Kasus Terbanyak Covid-19 di Indonesia Halaman all  - Kompas.com">
            <a:extLst>
              <a:ext uri="{FF2B5EF4-FFF2-40B4-BE49-F238E27FC236}">
                <a16:creationId xmlns:a16="http://schemas.microsoft.com/office/drawing/2014/main" id="{8CA1772C-8836-42E0-AA37-CE59F6162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12"/>
          <a:stretch/>
        </p:blipFill>
        <p:spPr bwMode="auto">
          <a:xfrm>
            <a:off x="4292555" y="2886660"/>
            <a:ext cx="7143750" cy="397134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706C3FAD-A46E-4FB7-BA45-5478CA1500D1}"/>
              </a:ext>
            </a:extLst>
          </p:cNvPr>
          <p:cNvSpPr>
            <a:spLocks noGrp="1"/>
          </p:cNvSpPr>
          <p:nvPr>
            <p:ph type="title"/>
          </p:nvPr>
        </p:nvSpPr>
        <p:spPr/>
        <p:txBody>
          <a:bodyPr/>
          <a:lstStyle/>
          <a:p>
            <a:r>
              <a:rPr lang="en-US" dirty="0" err="1"/>
              <a:t>Covid</a:t>
            </a:r>
            <a:r>
              <a:rPr lang="en-US" dirty="0"/>
              <a:t> 19 Timeline</a:t>
            </a:r>
          </a:p>
        </p:txBody>
      </p:sp>
      <p:sp>
        <p:nvSpPr>
          <p:cNvPr id="3" name="Slide Number Placeholder 2">
            <a:extLst>
              <a:ext uri="{FF2B5EF4-FFF2-40B4-BE49-F238E27FC236}">
                <a16:creationId xmlns:a16="http://schemas.microsoft.com/office/drawing/2014/main" id="{29DE48CA-BAF5-4F30-8805-56328133ADEC}"/>
              </a:ext>
            </a:extLst>
          </p:cNvPr>
          <p:cNvSpPr>
            <a:spLocks noGrp="1"/>
          </p:cNvSpPr>
          <p:nvPr>
            <p:ph type="sldNum" sz="quarter" idx="12"/>
          </p:nvPr>
        </p:nvSpPr>
        <p:spPr>
          <a:xfrm>
            <a:off x="11906250" y="6399213"/>
            <a:ext cx="282575" cy="176212"/>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mtClean="0"/>
              <a:pPr/>
              <a:t>2</a:t>
            </a:fld>
            <a:endParaRPr lang="en-CA"/>
          </a:p>
        </p:txBody>
      </p:sp>
      <p:pic>
        <p:nvPicPr>
          <p:cNvPr id="1026" name="Picture 2">
            <a:extLst>
              <a:ext uri="{FF2B5EF4-FFF2-40B4-BE49-F238E27FC236}">
                <a16:creationId xmlns:a16="http://schemas.microsoft.com/office/drawing/2014/main" id="{3D0E0214-3131-4FF0-8BDE-86767FB6A5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15"/>
          <a:stretch/>
        </p:blipFill>
        <p:spPr bwMode="auto">
          <a:xfrm>
            <a:off x="4555801" y="6964609"/>
            <a:ext cx="6880504" cy="438422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F6393FDC-8D9A-4BF2-BCAE-69ED3627DF80}"/>
              </a:ext>
            </a:extLst>
          </p:cNvPr>
          <p:cNvCxnSpPr>
            <a:cxnSpLocks/>
          </p:cNvCxnSpPr>
          <p:nvPr/>
        </p:nvCxnSpPr>
        <p:spPr>
          <a:xfrm flipH="1">
            <a:off x="6153777" y="4400937"/>
            <a:ext cx="64" cy="1469572"/>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2" name="Arrow: Right 11">
            <a:extLst>
              <a:ext uri="{FF2B5EF4-FFF2-40B4-BE49-F238E27FC236}">
                <a16:creationId xmlns:a16="http://schemas.microsoft.com/office/drawing/2014/main" id="{93532128-552B-48E9-A49A-C09498EB5A26}"/>
              </a:ext>
            </a:extLst>
          </p:cNvPr>
          <p:cNvSpPr/>
          <p:nvPr/>
        </p:nvSpPr>
        <p:spPr>
          <a:xfrm>
            <a:off x="6153841" y="3856918"/>
            <a:ext cx="2362194" cy="8128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r>
              <a:rPr lang="en-US" dirty="0"/>
              <a:t>Work From Home</a:t>
            </a:r>
          </a:p>
        </p:txBody>
      </p:sp>
      <p:cxnSp>
        <p:nvCxnSpPr>
          <p:cNvPr id="17" name="Straight Connector 16">
            <a:extLst>
              <a:ext uri="{FF2B5EF4-FFF2-40B4-BE49-F238E27FC236}">
                <a16:creationId xmlns:a16="http://schemas.microsoft.com/office/drawing/2014/main" id="{01374001-9E2B-4367-B19D-2DADDA7AC032}"/>
              </a:ext>
            </a:extLst>
          </p:cNvPr>
          <p:cNvCxnSpPr>
            <a:cxnSpLocks/>
          </p:cNvCxnSpPr>
          <p:nvPr/>
        </p:nvCxnSpPr>
        <p:spPr>
          <a:xfrm>
            <a:off x="4507545" y="2922657"/>
            <a:ext cx="0" cy="2956560"/>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CC060E8-9FE1-4686-9E1E-B47AD6841C0B}"/>
              </a:ext>
            </a:extLst>
          </p:cNvPr>
          <p:cNvCxnSpPr>
            <a:cxnSpLocks/>
          </p:cNvCxnSpPr>
          <p:nvPr/>
        </p:nvCxnSpPr>
        <p:spPr>
          <a:xfrm flipH="1" flipV="1">
            <a:off x="574343" y="5884155"/>
            <a:ext cx="4928900" cy="12860"/>
          </a:xfrm>
          <a:prstGeom prst="line">
            <a:avLst/>
          </a:prstGeom>
          <a:ln w="28575">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1C313EE5-0863-4D19-896D-5D03C3D6651C}"/>
              </a:ext>
            </a:extLst>
          </p:cNvPr>
          <p:cNvSpPr/>
          <p:nvPr/>
        </p:nvSpPr>
        <p:spPr>
          <a:xfrm>
            <a:off x="574343" y="871564"/>
            <a:ext cx="2326351" cy="7837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r>
              <a:rPr lang="en-US" dirty="0"/>
              <a:t>WFH HR Policies</a:t>
            </a:r>
          </a:p>
        </p:txBody>
      </p:sp>
      <p:cxnSp>
        <p:nvCxnSpPr>
          <p:cNvPr id="11" name="Straight Connector 10">
            <a:extLst>
              <a:ext uri="{FF2B5EF4-FFF2-40B4-BE49-F238E27FC236}">
                <a16:creationId xmlns:a16="http://schemas.microsoft.com/office/drawing/2014/main" id="{EDB6D087-E5BC-46D8-BC84-F541D951B29B}"/>
              </a:ext>
            </a:extLst>
          </p:cNvPr>
          <p:cNvCxnSpPr>
            <a:cxnSpLocks/>
          </p:cNvCxnSpPr>
          <p:nvPr/>
        </p:nvCxnSpPr>
        <p:spPr>
          <a:xfrm>
            <a:off x="583052" y="1465263"/>
            <a:ext cx="0" cy="4414332"/>
          </a:xfrm>
          <a:prstGeom prst="line">
            <a:avLst/>
          </a:prstGeom>
          <a:ln w="285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494CF19A-6B25-4D98-8EEB-A89BE24FE048}"/>
              </a:ext>
            </a:extLst>
          </p:cNvPr>
          <p:cNvSpPr/>
          <p:nvPr/>
        </p:nvSpPr>
        <p:spPr>
          <a:xfrm>
            <a:off x="4507545" y="2248678"/>
            <a:ext cx="3400099" cy="521962"/>
          </a:xfrm>
          <a:prstGeom prst="rightArrow">
            <a:avLst>
              <a:gd name="adj1" fmla="val 623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r>
              <a:rPr lang="en-US" dirty="0"/>
              <a:t>Infrastructure Readiness</a:t>
            </a:r>
          </a:p>
        </p:txBody>
      </p:sp>
      <p:sp>
        <p:nvSpPr>
          <p:cNvPr id="7" name="Arrow: Right 6">
            <a:extLst>
              <a:ext uri="{FF2B5EF4-FFF2-40B4-BE49-F238E27FC236}">
                <a16:creationId xmlns:a16="http://schemas.microsoft.com/office/drawing/2014/main" id="{7FCAE582-AE20-4F31-B34C-AC3636560511}"/>
              </a:ext>
            </a:extLst>
          </p:cNvPr>
          <p:cNvSpPr/>
          <p:nvPr/>
        </p:nvSpPr>
        <p:spPr>
          <a:xfrm>
            <a:off x="2328884" y="1572982"/>
            <a:ext cx="3400109" cy="6536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r>
              <a:rPr lang="en-US" dirty="0"/>
              <a:t>Kaizen Ways of Working</a:t>
            </a:r>
          </a:p>
        </p:txBody>
      </p:sp>
      <p:sp>
        <p:nvSpPr>
          <p:cNvPr id="8" name="Star: 5 Points 7">
            <a:extLst>
              <a:ext uri="{FF2B5EF4-FFF2-40B4-BE49-F238E27FC236}">
                <a16:creationId xmlns:a16="http://schemas.microsoft.com/office/drawing/2014/main" id="{01D717AA-B9C0-4029-980E-22CD70EBDC16}"/>
              </a:ext>
            </a:extLst>
          </p:cNvPr>
          <p:cNvSpPr/>
          <p:nvPr/>
        </p:nvSpPr>
        <p:spPr>
          <a:xfrm>
            <a:off x="4381123" y="2680269"/>
            <a:ext cx="308604" cy="31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9" name="Rectangle 8">
            <a:extLst>
              <a:ext uri="{FF2B5EF4-FFF2-40B4-BE49-F238E27FC236}">
                <a16:creationId xmlns:a16="http://schemas.microsoft.com/office/drawing/2014/main" id="{2CAB1571-A0C0-4833-BC78-12C9B9D9FCB7}"/>
              </a:ext>
            </a:extLst>
          </p:cNvPr>
          <p:cNvSpPr/>
          <p:nvPr/>
        </p:nvSpPr>
        <p:spPr>
          <a:xfrm>
            <a:off x="4237908" y="5884155"/>
            <a:ext cx="698667" cy="215444"/>
          </a:xfrm>
          <a:prstGeom prst="rect">
            <a:avLst/>
          </a:prstGeom>
        </p:spPr>
        <p:txBody>
          <a:bodyPr wrap="square">
            <a:spAutoFit/>
          </a:bodyPr>
          <a:lstStyle/>
          <a:p>
            <a:r>
              <a:rPr lang="en-US" sz="800" dirty="0" err="1"/>
              <a:t>Januari</a:t>
            </a:r>
            <a:endParaRPr lang="en-US" sz="800" dirty="0"/>
          </a:p>
        </p:txBody>
      </p:sp>
      <p:sp>
        <p:nvSpPr>
          <p:cNvPr id="20" name="Rectangle 19">
            <a:extLst>
              <a:ext uri="{FF2B5EF4-FFF2-40B4-BE49-F238E27FC236}">
                <a16:creationId xmlns:a16="http://schemas.microsoft.com/office/drawing/2014/main" id="{52419E46-9ADE-4FA4-9578-CF7F776C9130}"/>
              </a:ext>
            </a:extLst>
          </p:cNvPr>
          <p:cNvSpPr/>
          <p:nvPr/>
        </p:nvSpPr>
        <p:spPr>
          <a:xfrm>
            <a:off x="4535425" y="2887607"/>
            <a:ext cx="1131161" cy="646331"/>
          </a:xfrm>
          <a:prstGeom prst="rect">
            <a:avLst/>
          </a:prstGeom>
        </p:spPr>
        <p:txBody>
          <a:bodyPr wrap="square">
            <a:spAutoFit/>
          </a:bodyPr>
          <a:lstStyle/>
          <a:p>
            <a:r>
              <a:rPr lang="en-US" sz="1200" dirty="0"/>
              <a:t>Jakarta Flood as initial stress test</a:t>
            </a:r>
          </a:p>
        </p:txBody>
      </p:sp>
    </p:spTree>
    <p:extLst>
      <p:ext uri="{BB962C8B-B14F-4D97-AF65-F5344CB8AC3E}">
        <p14:creationId xmlns:p14="http://schemas.microsoft.com/office/powerpoint/2010/main" val="24098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B58A94-C289-4645-B272-D72AB9063AB5}"/>
              </a:ext>
            </a:extLst>
          </p:cNvPr>
          <p:cNvSpPr>
            <a:spLocks noGrp="1"/>
          </p:cNvSpPr>
          <p:nvPr>
            <p:ph type="sldNum" sz="quarter" idx="12"/>
          </p:nvPr>
        </p:nvSpPr>
        <p:spPr>
          <a:xfrm>
            <a:off x="11449993" y="6399283"/>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mtClean="0"/>
              <a:pPr/>
              <a:t>3</a:t>
            </a:fld>
            <a:endParaRPr lang="en-US"/>
          </a:p>
        </p:txBody>
      </p:sp>
      <p:pic>
        <p:nvPicPr>
          <p:cNvPr id="2052" name="Picture 4" descr="Quatangtraotay.com.vn">
            <a:extLst>
              <a:ext uri="{FF2B5EF4-FFF2-40B4-BE49-F238E27FC236}">
                <a16:creationId xmlns:a16="http://schemas.microsoft.com/office/drawing/2014/main" id="{932C401B-FECA-4E6E-A7D3-974578C54C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a:stretch/>
        </p:blipFill>
        <p:spPr bwMode="auto">
          <a:xfrm>
            <a:off x="23822" y="948440"/>
            <a:ext cx="6858000" cy="5928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uatangtraotay.com.vn">
            <a:extLst>
              <a:ext uri="{FF2B5EF4-FFF2-40B4-BE49-F238E27FC236}">
                <a16:creationId xmlns:a16="http://schemas.microsoft.com/office/drawing/2014/main" id="{7692C95E-5A7D-49B5-A85D-AFD103098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11454765" y="96749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uatangtraotay.com.vn">
            <a:extLst>
              <a:ext uri="{FF2B5EF4-FFF2-40B4-BE49-F238E27FC236}">
                <a16:creationId xmlns:a16="http://schemas.microsoft.com/office/drawing/2014/main" id="{1452848F-F260-41F5-BF13-D2EE8070F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10715598" y="96749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atangtraotay.com.vn">
            <a:extLst>
              <a:ext uri="{FF2B5EF4-FFF2-40B4-BE49-F238E27FC236}">
                <a16:creationId xmlns:a16="http://schemas.microsoft.com/office/drawing/2014/main" id="{13495ED3-7620-4CBA-B140-7EB1D4E6E8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9976431" y="96749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atangtraotay.com.vn">
            <a:extLst>
              <a:ext uri="{FF2B5EF4-FFF2-40B4-BE49-F238E27FC236}">
                <a16:creationId xmlns:a16="http://schemas.microsoft.com/office/drawing/2014/main" id="{AE68A34B-47C2-4AE0-A007-90EF8DA5E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9237264" y="96749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VID-19: Would A Coronavirus Disease By Any Other Name Seem Less ...">
            <a:extLst>
              <a:ext uri="{FF2B5EF4-FFF2-40B4-BE49-F238E27FC236}">
                <a16:creationId xmlns:a16="http://schemas.microsoft.com/office/drawing/2014/main" id="{B3521DF2-7734-44FB-A2F8-61CA37938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2" y="0"/>
            <a:ext cx="2188907" cy="1732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uatangtraotay.com.vn">
            <a:extLst>
              <a:ext uri="{FF2B5EF4-FFF2-40B4-BE49-F238E27FC236}">
                <a16:creationId xmlns:a16="http://schemas.microsoft.com/office/drawing/2014/main" id="{91D7FB9C-B8B2-4A57-B012-37486E146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8493660" y="94844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Quatangtraotay.com.vn">
            <a:extLst>
              <a:ext uri="{FF2B5EF4-FFF2-40B4-BE49-F238E27FC236}">
                <a16:creationId xmlns:a16="http://schemas.microsoft.com/office/drawing/2014/main" id="{8509E8B5-6493-4C59-BE5B-20705BD6D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7754493" y="94844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Quatangtraotay.com.vn">
            <a:extLst>
              <a:ext uri="{FF2B5EF4-FFF2-40B4-BE49-F238E27FC236}">
                <a16:creationId xmlns:a16="http://schemas.microsoft.com/office/drawing/2014/main" id="{F363357F-9B51-49F2-B8DC-83E9F1E57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7015326" y="948440"/>
            <a:ext cx="738832" cy="59286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uatangtraotay.com.vn">
            <a:extLst>
              <a:ext uri="{FF2B5EF4-FFF2-40B4-BE49-F238E27FC236}">
                <a16:creationId xmlns:a16="http://schemas.microsoft.com/office/drawing/2014/main" id="{FBF8EF2F-1E1E-4CB7-8EF6-657663FD1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52" r="89227"/>
          <a:stretch/>
        </p:blipFill>
        <p:spPr bwMode="auto">
          <a:xfrm>
            <a:off x="6866709" y="948440"/>
            <a:ext cx="738832" cy="5928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039C7C86-160A-4269-9A2A-06CF39E42FD5}"/>
              </a:ext>
            </a:extLst>
          </p:cNvPr>
          <p:cNvGraphicFramePr/>
          <p:nvPr>
            <p:extLst>
              <p:ext uri="{D42A27DB-BD31-4B8C-83A1-F6EECF244321}">
                <p14:modId xmlns:p14="http://schemas.microsoft.com/office/powerpoint/2010/main" val="3871756232"/>
              </p:ext>
            </p:extLst>
          </p:nvPr>
        </p:nvGraphicFramePr>
        <p:xfrm>
          <a:off x="6698143" y="1384774"/>
          <a:ext cx="5126038" cy="4000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432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PJS Kesehatan: Fungsi dan Manfaatnya Bagi Karyawan">
            <a:extLst>
              <a:ext uri="{FF2B5EF4-FFF2-40B4-BE49-F238E27FC236}">
                <a16:creationId xmlns:a16="http://schemas.microsoft.com/office/drawing/2014/main" id="{0D9F9C54-427B-41DD-B49D-8070893C6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670" y="1663744"/>
            <a:ext cx="2473463" cy="14134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C9863D8-55A2-4E9D-94E6-CD3648E15724}"/>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B1971C53-12CE-4132-BCD1-51BACCDE5931}"/>
              </a:ext>
            </a:extLst>
          </p:cNvPr>
          <p:cNvSpPr>
            <a:spLocks noGrp="1"/>
          </p:cNvSpPr>
          <p:nvPr>
            <p:ph type="sldNum" sz="quarter" idx="4294967295"/>
          </p:nvPr>
        </p:nvSpPr>
        <p:spPr>
          <a:xfrm>
            <a:off x="11906250" y="6399213"/>
            <a:ext cx="282575" cy="176212"/>
          </a:xfrm>
          <a:prstGeom prst="rect">
            <a:avLst/>
          </a:prstGeom>
        </p:spPr>
        <p:txBody>
          <a:bodyPr/>
          <a:lstStyle/>
          <a:p>
            <a:fld id="{BB333B34-C87C-402E-ABB0-13B7C9DEBBC4}" type="slidenum">
              <a:rPr lang="en-CA" smtClean="0"/>
              <a:pPr/>
              <a:t>4</a:t>
            </a:fld>
            <a:endParaRPr lang="en-CA"/>
          </a:p>
        </p:txBody>
      </p:sp>
      <p:sp>
        <p:nvSpPr>
          <p:cNvPr id="5" name="Isosceles Triangle 4">
            <a:extLst>
              <a:ext uri="{FF2B5EF4-FFF2-40B4-BE49-F238E27FC236}">
                <a16:creationId xmlns:a16="http://schemas.microsoft.com/office/drawing/2014/main" id="{A647A36D-637A-4634-BDC1-7A7DAFBD77D4}"/>
              </a:ext>
            </a:extLst>
          </p:cNvPr>
          <p:cNvSpPr/>
          <p:nvPr/>
        </p:nvSpPr>
        <p:spPr>
          <a:xfrm>
            <a:off x="5903746" y="2181179"/>
            <a:ext cx="2706237" cy="2206909"/>
          </a:xfrm>
          <a:prstGeom prst="triangle">
            <a:avLst/>
          </a:prstGeom>
          <a:gradFill flip="none" rotWithShape="1">
            <a:gsLst>
              <a:gs pos="0">
                <a:schemeClr val="tx1">
                  <a:lumMod val="85000"/>
                  <a:lumOff val="15000"/>
                </a:schemeClr>
              </a:gs>
              <a:gs pos="61000">
                <a:schemeClr val="bg1">
                  <a:lumMod val="75000"/>
                </a:schemeClr>
              </a:gs>
              <a:gs pos="100000">
                <a:schemeClr val="bg1">
                  <a:lumMod val="85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a:p>
        </p:txBody>
      </p:sp>
      <p:sp>
        <p:nvSpPr>
          <p:cNvPr id="6" name="Right Brace 5">
            <a:extLst>
              <a:ext uri="{FF2B5EF4-FFF2-40B4-BE49-F238E27FC236}">
                <a16:creationId xmlns:a16="http://schemas.microsoft.com/office/drawing/2014/main" id="{CBAE4E9F-09FB-4BB4-86A7-F6135BF5EEF9}"/>
              </a:ext>
            </a:extLst>
          </p:cNvPr>
          <p:cNvSpPr/>
          <p:nvPr/>
        </p:nvSpPr>
        <p:spPr>
          <a:xfrm>
            <a:off x="8654653" y="2191773"/>
            <a:ext cx="375444" cy="6268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cxnSp>
        <p:nvCxnSpPr>
          <p:cNvPr id="7" name="Straight Connector 6">
            <a:extLst>
              <a:ext uri="{FF2B5EF4-FFF2-40B4-BE49-F238E27FC236}">
                <a16:creationId xmlns:a16="http://schemas.microsoft.com/office/drawing/2014/main" id="{33C845A3-3877-4BBD-8A00-FF6E1F08272C}"/>
              </a:ext>
            </a:extLst>
          </p:cNvPr>
          <p:cNvCxnSpPr/>
          <p:nvPr/>
        </p:nvCxnSpPr>
        <p:spPr>
          <a:xfrm>
            <a:off x="6800233" y="2181179"/>
            <a:ext cx="2756120"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18EC6D59-C0AC-4401-B066-8C029848A4E5}"/>
              </a:ext>
            </a:extLst>
          </p:cNvPr>
          <p:cNvSpPr/>
          <p:nvPr/>
        </p:nvSpPr>
        <p:spPr>
          <a:xfrm>
            <a:off x="8640454" y="2846026"/>
            <a:ext cx="389643" cy="57636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9" name="Right Brace 8">
            <a:extLst>
              <a:ext uri="{FF2B5EF4-FFF2-40B4-BE49-F238E27FC236}">
                <a16:creationId xmlns:a16="http://schemas.microsoft.com/office/drawing/2014/main" id="{148D26FB-B9D6-406F-9983-CDC6F56CB1B4}"/>
              </a:ext>
            </a:extLst>
          </p:cNvPr>
          <p:cNvSpPr/>
          <p:nvPr/>
        </p:nvSpPr>
        <p:spPr>
          <a:xfrm>
            <a:off x="8649097" y="3464112"/>
            <a:ext cx="381000" cy="9239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0" name="TextBox 9">
            <a:extLst>
              <a:ext uri="{FF2B5EF4-FFF2-40B4-BE49-F238E27FC236}">
                <a16:creationId xmlns:a16="http://schemas.microsoft.com/office/drawing/2014/main" id="{7021F148-5A41-47BB-9445-E88A98C6A3E0}"/>
              </a:ext>
            </a:extLst>
          </p:cNvPr>
          <p:cNvSpPr txBox="1"/>
          <p:nvPr/>
        </p:nvSpPr>
        <p:spPr>
          <a:xfrm>
            <a:off x="9134872" y="2393532"/>
            <a:ext cx="1229662" cy="461665"/>
          </a:xfrm>
          <a:prstGeom prst="rect">
            <a:avLst/>
          </a:prstGeom>
          <a:noFill/>
        </p:spPr>
        <p:txBody>
          <a:bodyPr wrap="square" lIns="0" rIns="0" rtlCol="0">
            <a:spAutoFit/>
          </a:bodyPr>
          <a:lstStyle/>
          <a:p>
            <a:r>
              <a:rPr lang="en-US" sz="1400" b="1" dirty="0"/>
              <a:t>Affluent</a:t>
            </a:r>
          </a:p>
          <a:p>
            <a:r>
              <a:rPr lang="en-US" sz="1000" b="1" dirty="0"/>
              <a:t>9% - 24 </a:t>
            </a:r>
            <a:r>
              <a:rPr lang="en-US" sz="1000" b="1" dirty="0" err="1"/>
              <a:t>mio</a:t>
            </a:r>
            <a:endParaRPr lang="en-US" sz="1000" b="1" dirty="0"/>
          </a:p>
        </p:txBody>
      </p:sp>
      <p:sp>
        <p:nvSpPr>
          <p:cNvPr id="15" name="Rectangle 14">
            <a:extLst>
              <a:ext uri="{FF2B5EF4-FFF2-40B4-BE49-F238E27FC236}">
                <a16:creationId xmlns:a16="http://schemas.microsoft.com/office/drawing/2014/main" id="{925DC321-99AE-408A-AB6F-A75A4F0C1A4F}"/>
              </a:ext>
            </a:extLst>
          </p:cNvPr>
          <p:cNvSpPr/>
          <p:nvPr/>
        </p:nvSpPr>
        <p:spPr>
          <a:xfrm>
            <a:off x="5908574" y="4673530"/>
            <a:ext cx="1648208" cy="215444"/>
          </a:xfrm>
          <a:prstGeom prst="rect">
            <a:avLst/>
          </a:prstGeom>
        </p:spPr>
        <p:txBody>
          <a:bodyPr wrap="none">
            <a:spAutoFit/>
          </a:bodyPr>
          <a:lstStyle/>
          <a:p>
            <a:r>
              <a:rPr lang="en-US" sz="800" dirty="0"/>
              <a:t>66% of population are unbanked</a:t>
            </a:r>
          </a:p>
        </p:txBody>
      </p:sp>
      <p:sp>
        <p:nvSpPr>
          <p:cNvPr id="16" name="Isosceles Triangle 15">
            <a:extLst>
              <a:ext uri="{FF2B5EF4-FFF2-40B4-BE49-F238E27FC236}">
                <a16:creationId xmlns:a16="http://schemas.microsoft.com/office/drawing/2014/main" id="{142F53F5-1BE9-4E19-A2FC-F89918D7BBD3}"/>
              </a:ext>
            </a:extLst>
          </p:cNvPr>
          <p:cNvSpPr/>
          <p:nvPr/>
        </p:nvSpPr>
        <p:spPr>
          <a:xfrm>
            <a:off x="7140178" y="2181179"/>
            <a:ext cx="234949" cy="1936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err="1"/>
          </a:p>
        </p:txBody>
      </p:sp>
      <p:sp>
        <p:nvSpPr>
          <p:cNvPr id="17" name="Right Brace 16">
            <a:extLst>
              <a:ext uri="{FF2B5EF4-FFF2-40B4-BE49-F238E27FC236}">
                <a16:creationId xmlns:a16="http://schemas.microsoft.com/office/drawing/2014/main" id="{3790D628-6E99-4F83-ABEC-36CA1466D8D8}"/>
              </a:ext>
            </a:extLst>
          </p:cNvPr>
          <p:cNvSpPr/>
          <p:nvPr/>
        </p:nvSpPr>
        <p:spPr>
          <a:xfrm rot="5400000">
            <a:off x="6665170" y="3722284"/>
            <a:ext cx="151928" cy="16734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8" name="Freeform 53">
            <a:extLst>
              <a:ext uri="{FF2B5EF4-FFF2-40B4-BE49-F238E27FC236}">
                <a16:creationId xmlns:a16="http://schemas.microsoft.com/office/drawing/2014/main" id="{813EA5C4-93D5-407A-973F-5BE027B1E484}"/>
              </a:ext>
            </a:extLst>
          </p:cNvPr>
          <p:cNvSpPr/>
          <p:nvPr/>
        </p:nvSpPr>
        <p:spPr>
          <a:xfrm>
            <a:off x="6513114" y="2811701"/>
            <a:ext cx="1504950" cy="623888"/>
          </a:xfrm>
          <a:custGeom>
            <a:avLst/>
            <a:gdLst>
              <a:gd name="connsiteX0" fmla="*/ 1504950 w 1504950"/>
              <a:gd name="connsiteY0" fmla="*/ 623888 h 623888"/>
              <a:gd name="connsiteX1" fmla="*/ 1119188 w 1504950"/>
              <a:gd name="connsiteY1" fmla="*/ 4763 h 623888"/>
              <a:gd name="connsiteX2" fmla="*/ 385763 w 1504950"/>
              <a:gd name="connsiteY2" fmla="*/ 0 h 623888"/>
              <a:gd name="connsiteX3" fmla="*/ 0 w 1504950"/>
              <a:gd name="connsiteY3" fmla="*/ 623888 h 623888"/>
              <a:gd name="connsiteX4" fmla="*/ 1504950 w 1504950"/>
              <a:gd name="connsiteY4" fmla="*/ 623888 h 62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623888">
                <a:moveTo>
                  <a:pt x="1504950" y="623888"/>
                </a:moveTo>
                <a:lnTo>
                  <a:pt x="1119188" y="4763"/>
                </a:lnTo>
                <a:lnTo>
                  <a:pt x="385763" y="0"/>
                </a:lnTo>
                <a:lnTo>
                  <a:pt x="0" y="623888"/>
                </a:lnTo>
                <a:lnTo>
                  <a:pt x="1504950" y="623888"/>
                </a:lnTo>
                <a:close/>
              </a:path>
            </a:pathLst>
          </a:custGeom>
          <a:solidFill>
            <a:schemeClr val="bg2">
              <a:lumMod val="20000"/>
              <a:lumOff val="80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err="1"/>
          </a:p>
        </p:txBody>
      </p:sp>
      <p:sp>
        <p:nvSpPr>
          <p:cNvPr id="20" name="Freeform 55">
            <a:extLst>
              <a:ext uri="{FF2B5EF4-FFF2-40B4-BE49-F238E27FC236}">
                <a16:creationId xmlns:a16="http://schemas.microsoft.com/office/drawing/2014/main" id="{E06661FC-0A16-4C90-A7EB-2BA2B807B47D}"/>
              </a:ext>
            </a:extLst>
          </p:cNvPr>
          <p:cNvSpPr/>
          <p:nvPr/>
        </p:nvSpPr>
        <p:spPr>
          <a:xfrm>
            <a:off x="6857407" y="2353782"/>
            <a:ext cx="794068" cy="470341"/>
          </a:xfrm>
          <a:custGeom>
            <a:avLst/>
            <a:gdLst>
              <a:gd name="connsiteX0" fmla="*/ 736600 w 736600"/>
              <a:gd name="connsiteY0" fmla="*/ 466725 h 466725"/>
              <a:gd name="connsiteX1" fmla="*/ 460375 w 736600"/>
              <a:gd name="connsiteY1" fmla="*/ 0 h 466725"/>
              <a:gd name="connsiteX2" fmla="*/ 279400 w 736600"/>
              <a:gd name="connsiteY2" fmla="*/ 0 h 466725"/>
              <a:gd name="connsiteX3" fmla="*/ 0 w 736600"/>
              <a:gd name="connsiteY3" fmla="*/ 463550 h 466725"/>
              <a:gd name="connsiteX4" fmla="*/ 736600 w 736600"/>
              <a:gd name="connsiteY4" fmla="*/ 46672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466725">
                <a:moveTo>
                  <a:pt x="736600" y="466725"/>
                </a:moveTo>
                <a:lnTo>
                  <a:pt x="460375" y="0"/>
                </a:lnTo>
                <a:lnTo>
                  <a:pt x="279400" y="0"/>
                </a:lnTo>
                <a:lnTo>
                  <a:pt x="0" y="463550"/>
                </a:lnTo>
                <a:lnTo>
                  <a:pt x="736600" y="466725"/>
                </a:lnTo>
                <a:close/>
              </a:path>
            </a:pathLst>
          </a:custGeom>
          <a:solidFill>
            <a:srgbClr val="00A758">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err="1"/>
          </a:p>
        </p:txBody>
      </p:sp>
      <p:cxnSp>
        <p:nvCxnSpPr>
          <p:cNvPr id="22" name="Straight Connector 21">
            <a:extLst>
              <a:ext uri="{FF2B5EF4-FFF2-40B4-BE49-F238E27FC236}">
                <a16:creationId xmlns:a16="http://schemas.microsoft.com/office/drawing/2014/main" id="{49C29A7E-29A5-4EE9-A32F-4E88D3D2488E}"/>
              </a:ext>
            </a:extLst>
          </p:cNvPr>
          <p:cNvCxnSpPr/>
          <p:nvPr/>
        </p:nvCxnSpPr>
        <p:spPr>
          <a:xfrm>
            <a:off x="6381813" y="3445916"/>
            <a:ext cx="3160341"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EE526B-A219-4873-A4F8-1D0E44FCDD40}"/>
              </a:ext>
            </a:extLst>
          </p:cNvPr>
          <p:cNvCxnSpPr/>
          <p:nvPr/>
        </p:nvCxnSpPr>
        <p:spPr>
          <a:xfrm>
            <a:off x="6724601" y="2803224"/>
            <a:ext cx="2831752" cy="15415"/>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ight Arrow 66">
            <a:extLst>
              <a:ext uri="{FF2B5EF4-FFF2-40B4-BE49-F238E27FC236}">
                <a16:creationId xmlns:a16="http://schemas.microsoft.com/office/drawing/2014/main" id="{D3ECA17F-3985-473E-A1F9-16F06E271B4A}"/>
              </a:ext>
            </a:extLst>
          </p:cNvPr>
          <p:cNvSpPr/>
          <p:nvPr/>
        </p:nvSpPr>
        <p:spPr>
          <a:xfrm>
            <a:off x="5903746" y="4367469"/>
            <a:ext cx="2706237" cy="152781"/>
          </a:xfrm>
          <a:prstGeom prst="rightArrow">
            <a:avLst/>
          </a:prstGeom>
          <a:gradFill flip="none" rotWithShape="1">
            <a:gsLst>
              <a:gs pos="0">
                <a:srgbClr val="00B050"/>
              </a:gs>
              <a:gs pos="61000">
                <a:schemeClr val="accent1">
                  <a:tint val="44500"/>
                  <a:satMod val="160000"/>
                </a:schemeClr>
              </a:gs>
              <a:gs pos="100000">
                <a:schemeClr val="accent1">
                  <a:tint val="23500"/>
                  <a:satMod val="160000"/>
                </a:schemeClr>
              </a:gs>
            </a:gsLst>
            <a:lin ang="96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dirty="0" err="1">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840F241A-FB91-43C5-A4CD-F6F7970E1A77}"/>
              </a:ext>
            </a:extLst>
          </p:cNvPr>
          <p:cNvSpPr txBox="1"/>
          <p:nvPr/>
        </p:nvSpPr>
        <p:spPr>
          <a:xfrm>
            <a:off x="8028848" y="4365752"/>
            <a:ext cx="673895" cy="307777"/>
          </a:xfrm>
          <a:prstGeom prst="rect">
            <a:avLst/>
          </a:prstGeom>
          <a:noFill/>
        </p:spPr>
        <p:txBody>
          <a:bodyPr wrap="square" rtlCol="0" anchor="ctr">
            <a:spAutoFit/>
          </a:bodyPr>
          <a:lstStyle/>
          <a:p>
            <a:pPr algn="ctr"/>
            <a:r>
              <a:rPr lang="en-US" sz="700" dirty="0">
                <a:solidFill>
                  <a:prstClr val="black"/>
                </a:solidFill>
              </a:rPr>
              <a:t>Financial literacy</a:t>
            </a:r>
          </a:p>
        </p:txBody>
      </p:sp>
      <p:sp>
        <p:nvSpPr>
          <p:cNvPr id="28" name="TextBox 27">
            <a:extLst>
              <a:ext uri="{FF2B5EF4-FFF2-40B4-BE49-F238E27FC236}">
                <a16:creationId xmlns:a16="http://schemas.microsoft.com/office/drawing/2014/main" id="{2513DCAC-5B30-4324-99A6-CEF43FF2A236}"/>
              </a:ext>
            </a:extLst>
          </p:cNvPr>
          <p:cNvSpPr txBox="1"/>
          <p:nvPr/>
        </p:nvSpPr>
        <p:spPr>
          <a:xfrm>
            <a:off x="9129316" y="2921325"/>
            <a:ext cx="1239018" cy="461665"/>
          </a:xfrm>
          <a:prstGeom prst="rect">
            <a:avLst/>
          </a:prstGeom>
          <a:noFill/>
        </p:spPr>
        <p:txBody>
          <a:bodyPr wrap="square" lIns="0" rIns="0" rtlCol="0">
            <a:spAutoFit/>
          </a:bodyPr>
          <a:lstStyle/>
          <a:p>
            <a:r>
              <a:rPr lang="en-US" sz="1400" b="1" dirty="0"/>
              <a:t>Middle Class</a:t>
            </a:r>
          </a:p>
          <a:p>
            <a:r>
              <a:rPr lang="en-US" sz="1000" b="1" dirty="0"/>
              <a:t>19% - 52 </a:t>
            </a:r>
            <a:r>
              <a:rPr lang="en-US" sz="1000" b="1" dirty="0" err="1"/>
              <a:t>mio</a:t>
            </a:r>
            <a:endParaRPr lang="en-US" sz="1000" b="1" dirty="0"/>
          </a:p>
        </p:txBody>
      </p:sp>
      <p:sp>
        <p:nvSpPr>
          <p:cNvPr id="29" name="TextBox 28">
            <a:extLst>
              <a:ext uri="{FF2B5EF4-FFF2-40B4-BE49-F238E27FC236}">
                <a16:creationId xmlns:a16="http://schemas.microsoft.com/office/drawing/2014/main" id="{759A8D3C-C7BD-4963-980A-3B9DC7EDE760}"/>
              </a:ext>
            </a:extLst>
          </p:cNvPr>
          <p:cNvSpPr txBox="1"/>
          <p:nvPr/>
        </p:nvSpPr>
        <p:spPr>
          <a:xfrm>
            <a:off x="9129316" y="3708942"/>
            <a:ext cx="1239018" cy="461665"/>
          </a:xfrm>
          <a:prstGeom prst="rect">
            <a:avLst/>
          </a:prstGeom>
          <a:noFill/>
        </p:spPr>
        <p:txBody>
          <a:bodyPr wrap="square" lIns="0" rIns="0" rtlCol="0">
            <a:spAutoFit/>
          </a:bodyPr>
          <a:lstStyle/>
          <a:p>
            <a:r>
              <a:rPr lang="en-US" sz="1400" b="1" dirty="0"/>
              <a:t>Mass Market</a:t>
            </a:r>
          </a:p>
          <a:p>
            <a:r>
              <a:rPr lang="en-US" sz="1000" b="1" dirty="0"/>
              <a:t>72% - 191 </a:t>
            </a:r>
            <a:r>
              <a:rPr lang="en-US" sz="1000" b="1" dirty="0" err="1"/>
              <a:t>mio</a:t>
            </a:r>
            <a:r>
              <a:rPr lang="en-US" sz="1000" b="1" dirty="0"/>
              <a:t> </a:t>
            </a:r>
          </a:p>
        </p:txBody>
      </p:sp>
      <p:sp>
        <p:nvSpPr>
          <p:cNvPr id="30" name="Rectangle 29">
            <a:extLst>
              <a:ext uri="{FF2B5EF4-FFF2-40B4-BE49-F238E27FC236}">
                <a16:creationId xmlns:a16="http://schemas.microsoft.com/office/drawing/2014/main" id="{30DC1516-8D07-4537-9DE5-02EB4195E5F7}"/>
              </a:ext>
            </a:extLst>
          </p:cNvPr>
          <p:cNvSpPr/>
          <p:nvPr/>
        </p:nvSpPr>
        <p:spPr>
          <a:xfrm>
            <a:off x="7715324" y="4695050"/>
            <a:ext cx="289576" cy="172404"/>
          </a:xfrm>
          <a:prstGeom prst="rect">
            <a:avLst/>
          </a:prstGeom>
          <a:solidFill>
            <a:srgbClr val="00A75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dirty="0" err="1"/>
          </a:p>
        </p:txBody>
      </p:sp>
      <p:sp>
        <p:nvSpPr>
          <p:cNvPr id="38" name="Rectangle 37">
            <a:extLst>
              <a:ext uri="{FF2B5EF4-FFF2-40B4-BE49-F238E27FC236}">
                <a16:creationId xmlns:a16="http://schemas.microsoft.com/office/drawing/2014/main" id="{C10B572A-02C2-42E6-BBBE-A70AB67F5170}"/>
              </a:ext>
            </a:extLst>
          </p:cNvPr>
          <p:cNvSpPr/>
          <p:nvPr/>
        </p:nvSpPr>
        <p:spPr>
          <a:xfrm>
            <a:off x="7989542" y="4662715"/>
            <a:ext cx="1430200" cy="246221"/>
          </a:xfrm>
          <a:prstGeom prst="rect">
            <a:avLst/>
          </a:prstGeom>
        </p:spPr>
        <p:txBody>
          <a:bodyPr wrap="none">
            <a:spAutoFit/>
          </a:bodyPr>
          <a:lstStyle/>
          <a:p>
            <a:r>
              <a:rPr lang="en-US" sz="1000" dirty="0"/>
              <a:t>Insurance Penetration</a:t>
            </a:r>
          </a:p>
        </p:txBody>
      </p:sp>
      <p:sp>
        <p:nvSpPr>
          <p:cNvPr id="39" name="TextBox 38">
            <a:extLst>
              <a:ext uri="{FF2B5EF4-FFF2-40B4-BE49-F238E27FC236}">
                <a16:creationId xmlns:a16="http://schemas.microsoft.com/office/drawing/2014/main" id="{15EC006D-2759-40C6-A3E3-48E3BDF2D178}"/>
              </a:ext>
            </a:extLst>
          </p:cNvPr>
          <p:cNvSpPr txBox="1"/>
          <p:nvPr/>
        </p:nvSpPr>
        <p:spPr>
          <a:xfrm>
            <a:off x="-2937145" y="3209255"/>
            <a:ext cx="2917291" cy="1446550"/>
          </a:xfrm>
          <a:prstGeom prst="rect">
            <a:avLst/>
          </a:prstGeom>
          <a:noFill/>
        </p:spPr>
        <p:txBody>
          <a:bodyPr wrap="square" rtlCol="0">
            <a:spAutoFit/>
          </a:bodyPr>
          <a:lstStyle/>
          <a:p>
            <a:pPr marL="171450" indent="-171450">
              <a:buFont typeface="Arial" panose="020B0604020202020204" pitchFamily="34" charset="0"/>
              <a:buChar char="•"/>
            </a:pPr>
            <a:r>
              <a:rPr lang="en-US" sz="800" dirty="0">
                <a:solidFill>
                  <a:schemeClr val="bg1"/>
                </a:solidFill>
              </a:rPr>
              <a:t>35.14 </a:t>
            </a:r>
            <a:r>
              <a:rPr lang="en-US" sz="800" dirty="0" err="1">
                <a:solidFill>
                  <a:schemeClr val="bg1"/>
                </a:solidFill>
              </a:rPr>
              <a:t>mio</a:t>
            </a:r>
            <a:r>
              <a:rPr lang="en-US" sz="800" dirty="0">
                <a:solidFill>
                  <a:schemeClr val="bg1"/>
                </a:solidFill>
              </a:rPr>
              <a:t> Individual members (</a:t>
            </a:r>
            <a:r>
              <a:rPr lang="en-US" sz="800" dirty="0" err="1">
                <a:solidFill>
                  <a:schemeClr val="bg1"/>
                </a:solidFill>
              </a:rPr>
              <a:t>peserta</a:t>
            </a:r>
            <a:r>
              <a:rPr lang="en-US" sz="800" dirty="0">
                <a:solidFill>
                  <a:schemeClr val="bg1"/>
                </a:solidFill>
              </a:rPr>
              <a:t> </a:t>
            </a:r>
            <a:r>
              <a:rPr lang="en-US" sz="800" dirty="0" err="1">
                <a:solidFill>
                  <a:schemeClr val="bg1"/>
                </a:solidFill>
              </a:rPr>
              <a:t>mandiri</a:t>
            </a:r>
            <a:r>
              <a:rPr lang="en-US" sz="800" dirty="0">
                <a:solidFill>
                  <a:schemeClr val="bg1"/>
                </a:solidFill>
              </a:rPr>
              <a:t>); split into 3 class </a:t>
            </a:r>
          </a:p>
          <a:p>
            <a:pPr marL="171450" indent="-171450">
              <a:buFont typeface="Arial" panose="020B0604020202020204" pitchFamily="34" charset="0"/>
              <a:buChar char="•"/>
            </a:pPr>
            <a:r>
              <a:rPr lang="en-US" sz="800" dirty="0">
                <a:solidFill>
                  <a:schemeClr val="bg1"/>
                </a:solidFill>
              </a:rPr>
              <a:t>55.2 </a:t>
            </a:r>
            <a:r>
              <a:rPr lang="en-US" sz="800" dirty="0" err="1">
                <a:solidFill>
                  <a:schemeClr val="bg1"/>
                </a:solidFill>
              </a:rPr>
              <a:t>mio</a:t>
            </a:r>
            <a:r>
              <a:rPr lang="en-US" sz="800" dirty="0">
                <a:solidFill>
                  <a:schemeClr val="bg1"/>
                </a:solidFill>
              </a:rPr>
              <a:t> of Mandatory BPJS for employees paid by employers</a:t>
            </a:r>
          </a:p>
          <a:p>
            <a:pPr marL="171450" indent="-171450">
              <a:buFont typeface="Arial" panose="020B0604020202020204" pitchFamily="34" charset="0"/>
              <a:buChar char="•"/>
            </a:pPr>
            <a:r>
              <a:rPr lang="en-US" sz="800" dirty="0">
                <a:solidFill>
                  <a:schemeClr val="bg1"/>
                </a:solidFill>
              </a:rPr>
              <a:t>132.6 </a:t>
            </a:r>
            <a:r>
              <a:rPr lang="en-US" sz="800" dirty="0" err="1">
                <a:solidFill>
                  <a:schemeClr val="bg1"/>
                </a:solidFill>
              </a:rPr>
              <a:t>mio</a:t>
            </a:r>
            <a:r>
              <a:rPr lang="en-US" sz="800" dirty="0">
                <a:solidFill>
                  <a:schemeClr val="bg1"/>
                </a:solidFill>
              </a:rPr>
              <a:t> mass market subsidies by government at 4</a:t>
            </a:r>
            <a:r>
              <a:rPr lang="en-US" sz="800" baseline="30000" dirty="0">
                <a:solidFill>
                  <a:schemeClr val="bg1"/>
                </a:solidFill>
              </a:rPr>
              <a:t>th</a:t>
            </a:r>
            <a:r>
              <a:rPr lang="en-US" sz="800" dirty="0">
                <a:solidFill>
                  <a:schemeClr val="bg1"/>
                </a:solidFill>
              </a:rPr>
              <a:t> class (subsidy class)</a:t>
            </a:r>
          </a:p>
          <a:p>
            <a:pPr marL="171450" indent="-171450">
              <a:buFont typeface="Arial" panose="020B0604020202020204" pitchFamily="34" charset="0"/>
              <a:buChar char="•"/>
            </a:pPr>
            <a:endParaRPr lang="en-US" sz="800" dirty="0">
              <a:solidFill>
                <a:schemeClr val="bg1"/>
              </a:solidFill>
            </a:endParaRPr>
          </a:p>
          <a:p>
            <a:r>
              <a:rPr lang="en-US" sz="800" dirty="0">
                <a:solidFill>
                  <a:schemeClr val="bg1"/>
                </a:solidFill>
              </a:rPr>
              <a:t>Prior to the introduction of BPJS, most Indonesian are not familiar with insurance.</a:t>
            </a:r>
          </a:p>
          <a:p>
            <a:r>
              <a:rPr lang="en-US" sz="800" dirty="0">
                <a:solidFill>
                  <a:schemeClr val="bg1"/>
                </a:solidFill>
              </a:rPr>
              <a:t>BPJS have helped to introduce the concept of Insurance to a much broader customers.</a:t>
            </a:r>
          </a:p>
        </p:txBody>
      </p:sp>
      <p:sp>
        <p:nvSpPr>
          <p:cNvPr id="41" name="Right Brace 40">
            <a:extLst>
              <a:ext uri="{FF2B5EF4-FFF2-40B4-BE49-F238E27FC236}">
                <a16:creationId xmlns:a16="http://schemas.microsoft.com/office/drawing/2014/main" id="{39F6D819-5858-4580-A934-B11627036354}"/>
              </a:ext>
            </a:extLst>
          </p:cNvPr>
          <p:cNvSpPr/>
          <p:nvPr/>
        </p:nvSpPr>
        <p:spPr>
          <a:xfrm rot="10800000">
            <a:off x="5607651" y="2353781"/>
            <a:ext cx="375444" cy="1761797"/>
          </a:xfrm>
          <a:prstGeom prst="rightBrace">
            <a:avLst>
              <a:gd name="adj1" fmla="val 8333"/>
              <a:gd name="adj2" fmla="val 487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56A976F1-EA45-43E8-86C8-1D6ECF6453DF}"/>
              </a:ext>
            </a:extLst>
          </p:cNvPr>
          <p:cNvSpPr/>
          <p:nvPr/>
        </p:nvSpPr>
        <p:spPr>
          <a:xfrm>
            <a:off x="3777443" y="2812228"/>
            <a:ext cx="1728358" cy="738664"/>
          </a:xfrm>
          <a:prstGeom prst="rect">
            <a:avLst/>
          </a:prstGeom>
        </p:spPr>
        <p:txBody>
          <a:bodyPr wrap="none">
            <a:spAutoFit/>
          </a:bodyPr>
          <a:lstStyle/>
          <a:p>
            <a:r>
              <a:rPr lang="en-US" sz="2400" dirty="0"/>
              <a:t>223 </a:t>
            </a:r>
            <a:r>
              <a:rPr lang="en-US" sz="2400" dirty="0" err="1"/>
              <a:t>mio</a:t>
            </a:r>
            <a:r>
              <a:rPr lang="en-US" sz="2400" dirty="0"/>
              <a:t> </a:t>
            </a:r>
          </a:p>
          <a:p>
            <a:r>
              <a:rPr lang="en-US" dirty="0"/>
              <a:t>BPJS members</a:t>
            </a:r>
          </a:p>
        </p:txBody>
      </p:sp>
      <p:sp>
        <p:nvSpPr>
          <p:cNvPr id="13" name="Freeform: Shape 12">
            <a:extLst>
              <a:ext uri="{FF2B5EF4-FFF2-40B4-BE49-F238E27FC236}">
                <a16:creationId xmlns:a16="http://schemas.microsoft.com/office/drawing/2014/main" id="{59FEF099-E6EF-4AB7-AB9E-8E0EBB351544}"/>
              </a:ext>
            </a:extLst>
          </p:cNvPr>
          <p:cNvSpPr/>
          <p:nvPr/>
        </p:nvSpPr>
        <p:spPr>
          <a:xfrm>
            <a:off x="6739933" y="2808596"/>
            <a:ext cx="1042987" cy="223838"/>
          </a:xfrm>
          <a:custGeom>
            <a:avLst/>
            <a:gdLst>
              <a:gd name="connsiteX0" fmla="*/ 128587 w 1042987"/>
              <a:gd name="connsiteY0" fmla="*/ 0 h 223838"/>
              <a:gd name="connsiteX1" fmla="*/ 0 w 1042987"/>
              <a:gd name="connsiteY1" fmla="*/ 223838 h 223838"/>
              <a:gd name="connsiteX2" fmla="*/ 1042987 w 1042987"/>
              <a:gd name="connsiteY2" fmla="*/ 219075 h 223838"/>
              <a:gd name="connsiteX3" fmla="*/ 895350 w 1042987"/>
              <a:gd name="connsiteY3" fmla="*/ 14288 h 223838"/>
              <a:gd name="connsiteX4" fmla="*/ 128587 w 1042987"/>
              <a:gd name="connsiteY4" fmla="*/ 0 h 22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987" h="223838">
                <a:moveTo>
                  <a:pt x="128587" y="0"/>
                </a:moveTo>
                <a:lnTo>
                  <a:pt x="0" y="223838"/>
                </a:lnTo>
                <a:lnTo>
                  <a:pt x="1042987" y="219075"/>
                </a:lnTo>
                <a:lnTo>
                  <a:pt x="895350" y="14288"/>
                </a:lnTo>
                <a:lnTo>
                  <a:pt x="1285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4" name="Freeform: Shape 13">
            <a:extLst>
              <a:ext uri="{FF2B5EF4-FFF2-40B4-BE49-F238E27FC236}">
                <a16:creationId xmlns:a16="http://schemas.microsoft.com/office/drawing/2014/main" id="{60B3EC3C-141C-40DA-A02C-F74E83130F68}"/>
              </a:ext>
            </a:extLst>
          </p:cNvPr>
          <p:cNvSpPr/>
          <p:nvPr/>
        </p:nvSpPr>
        <p:spPr>
          <a:xfrm>
            <a:off x="7378108" y="3027672"/>
            <a:ext cx="528637" cy="155220"/>
          </a:xfrm>
          <a:custGeom>
            <a:avLst/>
            <a:gdLst>
              <a:gd name="connsiteX0" fmla="*/ 0 w 528637"/>
              <a:gd name="connsiteY0" fmla="*/ 0 h 233363"/>
              <a:gd name="connsiteX1" fmla="*/ 38100 w 528637"/>
              <a:gd name="connsiteY1" fmla="*/ 233363 h 233363"/>
              <a:gd name="connsiteX2" fmla="*/ 528637 w 528637"/>
              <a:gd name="connsiteY2" fmla="*/ 233363 h 233363"/>
              <a:gd name="connsiteX3" fmla="*/ 395287 w 528637"/>
              <a:gd name="connsiteY3" fmla="*/ 0 h 233363"/>
              <a:gd name="connsiteX4" fmla="*/ 0 w 528637"/>
              <a:gd name="connsiteY4" fmla="*/ 0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33363">
                <a:moveTo>
                  <a:pt x="0" y="0"/>
                </a:moveTo>
                <a:lnTo>
                  <a:pt x="38100" y="233363"/>
                </a:lnTo>
                <a:lnTo>
                  <a:pt x="528637" y="233363"/>
                </a:lnTo>
                <a:lnTo>
                  <a:pt x="395287" y="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4" name="Rectangle 23">
            <a:extLst>
              <a:ext uri="{FF2B5EF4-FFF2-40B4-BE49-F238E27FC236}">
                <a16:creationId xmlns:a16="http://schemas.microsoft.com/office/drawing/2014/main" id="{7144DC78-5DAE-4BE7-BC4A-03915F74A9F0}"/>
              </a:ext>
            </a:extLst>
          </p:cNvPr>
          <p:cNvSpPr/>
          <p:nvPr/>
        </p:nvSpPr>
        <p:spPr>
          <a:xfrm>
            <a:off x="-12661" y="0"/>
            <a:ext cx="2831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r>
              <a:rPr lang="en-US" dirty="0"/>
              <a:t>Prior to BPJS, there were minimum exposure of insurance products to the  middle class and mass market</a:t>
            </a:r>
          </a:p>
          <a:p>
            <a:pPr algn="l"/>
            <a:endParaRPr lang="en-US" dirty="0"/>
          </a:p>
          <a:p>
            <a:pPr algn="l"/>
            <a:r>
              <a:rPr lang="en-US" dirty="0"/>
              <a:t>BPJS helps to accelerate the insurance literacy of Indonesian especially in health insurance</a:t>
            </a:r>
          </a:p>
        </p:txBody>
      </p:sp>
    </p:spTree>
    <p:extLst>
      <p:ext uri="{BB962C8B-B14F-4D97-AF65-F5344CB8AC3E}">
        <p14:creationId xmlns:p14="http://schemas.microsoft.com/office/powerpoint/2010/main" val="6327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463E-8C39-4CC0-A78C-48E17A7A85E3}"/>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11821B19-6073-45C7-9014-40184877A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959" y="0"/>
            <a:ext cx="102741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2630C3-C13B-4B91-8952-940C8315F135}"/>
              </a:ext>
            </a:extLst>
          </p:cNvPr>
          <p:cNvSpPr/>
          <p:nvPr/>
        </p:nvSpPr>
        <p:spPr>
          <a:xfrm>
            <a:off x="-12661" y="0"/>
            <a:ext cx="2831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dirty="0"/>
          </a:p>
          <a:p>
            <a:endParaRPr lang="en-US" dirty="0"/>
          </a:p>
          <a:p>
            <a:r>
              <a:rPr lang="en-US" dirty="0"/>
              <a:t>BPJS helps to accelerate the insurance literacy of Indonesian especially in health insurance</a:t>
            </a:r>
          </a:p>
          <a:p>
            <a:endParaRPr lang="en-US" dirty="0"/>
          </a:p>
          <a:p>
            <a:r>
              <a:rPr lang="en-US" dirty="0"/>
              <a:t>Previously concept of insurance need to be introduced and explained by an insurance agent by having face to face meetings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1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zer.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12" y="266700"/>
            <a:ext cx="4743450" cy="6324600"/>
          </a:xfrm>
          <a:prstGeom prst="rect">
            <a:avLst/>
          </a:prstGeom>
        </p:spPr>
      </p:pic>
      <p:sp>
        <p:nvSpPr>
          <p:cNvPr id="5" name="TextBox 4">
            <a:extLst>
              <a:ext uri="{FF2B5EF4-FFF2-40B4-BE49-F238E27FC236}">
                <a16:creationId xmlns:a16="http://schemas.microsoft.com/office/drawing/2014/main" id="{ECCAEF6A-DC38-472E-8F1D-053507F8999D}"/>
              </a:ext>
            </a:extLst>
          </p:cNvPr>
          <p:cNvSpPr txBox="1"/>
          <p:nvPr/>
        </p:nvSpPr>
        <p:spPr>
          <a:xfrm>
            <a:off x="629588" y="1465263"/>
            <a:ext cx="4601980" cy="1846659"/>
          </a:xfrm>
          <a:prstGeom prst="rect">
            <a:avLst/>
          </a:prstGeom>
          <a:noFill/>
        </p:spPr>
        <p:txBody>
          <a:bodyPr wrap="square" lIns="0" tIns="0" rIns="0" bIns="0" rtlCol="0">
            <a:spAutoFit/>
          </a:bodyPr>
          <a:lstStyle/>
          <a:p>
            <a:pPr algn="l">
              <a:spcBef>
                <a:spcPts val="600"/>
              </a:spcBef>
            </a:pPr>
            <a:r>
              <a:rPr lang="en-US" sz="4000" dirty="0">
                <a:effectLst>
                  <a:outerShdw blurRad="38100" dist="38100" dir="2700000" algn="tl">
                    <a:srgbClr val="000000">
                      <a:alpha val="43137"/>
                    </a:srgbClr>
                  </a:outerShdw>
                </a:effectLst>
              </a:rPr>
              <a:t>My first experience in online purchase in Indonesia</a:t>
            </a:r>
          </a:p>
        </p:txBody>
      </p:sp>
    </p:spTree>
    <p:extLst>
      <p:ext uri="{BB962C8B-B14F-4D97-AF65-F5344CB8AC3E}">
        <p14:creationId xmlns:p14="http://schemas.microsoft.com/office/powerpoint/2010/main" val="12740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Pay.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30" y="153987"/>
            <a:ext cx="2850474" cy="6550025"/>
          </a:xfrm>
          <a:prstGeom prst="rect">
            <a:avLst/>
          </a:prstGeom>
          <a:effectLst>
            <a:outerShdw blurRad="50800" dist="38100" dir="2700000" algn="tl" rotWithShape="0">
              <a:prstClr val="black">
                <a:alpha val="40000"/>
              </a:prstClr>
            </a:outerShdw>
          </a:effectLst>
        </p:spPr>
      </p:pic>
      <p:pic>
        <p:nvPicPr>
          <p:cNvPr id="6" name="Picture 5" descr="OVO.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530" y="153987"/>
            <a:ext cx="2856430" cy="6550025"/>
          </a:xfrm>
          <a:prstGeom prst="rect">
            <a:avLst/>
          </a:prstGeom>
          <a:effectLst>
            <a:outerShdw blurRad="50800" dist="38100" dir="2700000" algn="tl" rotWithShape="0">
              <a:prstClr val="black">
                <a:alpha val="40000"/>
              </a:prstClr>
            </a:outerShdw>
          </a:effectLst>
        </p:spPr>
      </p:pic>
      <p:pic>
        <p:nvPicPr>
          <p:cNvPr id="7" name="Picture 6" descr="DANA.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268" y="153987"/>
            <a:ext cx="3026462" cy="6550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89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odoc 1.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036" y="0"/>
            <a:ext cx="1603628" cy="3470654"/>
          </a:xfrm>
          <a:prstGeom prst="rect">
            <a:avLst/>
          </a:prstGeom>
        </p:spPr>
      </p:pic>
      <p:pic>
        <p:nvPicPr>
          <p:cNvPr id="8" name="Picture 7" descr="Halodoc 2.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4665" y="41654"/>
            <a:ext cx="1584382" cy="3429000"/>
          </a:xfrm>
          <a:prstGeom prst="rect">
            <a:avLst/>
          </a:prstGeom>
        </p:spPr>
      </p:pic>
      <p:pic>
        <p:nvPicPr>
          <p:cNvPr id="9" name="Picture 8" descr="Halodoc 3.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536" y="0"/>
            <a:ext cx="1603628" cy="3470654"/>
          </a:xfrm>
          <a:prstGeom prst="rect">
            <a:avLst/>
          </a:prstGeom>
        </p:spPr>
      </p:pic>
      <p:pic>
        <p:nvPicPr>
          <p:cNvPr id="11" name="Picture 10" descr="Halodoc 5.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2250" y="3930"/>
            <a:ext cx="1601812" cy="3466724"/>
          </a:xfrm>
          <a:prstGeom prst="rect">
            <a:avLst/>
          </a:prstGeom>
        </p:spPr>
      </p:pic>
      <p:pic>
        <p:nvPicPr>
          <p:cNvPr id="12" name="Picture 11" descr="Halodoc 5.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4063" y="3930"/>
            <a:ext cx="1663601" cy="3600450"/>
          </a:xfrm>
          <a:prstGeom prst="rect">
            <a:avLst/>
          </a:prstGeom>
        </p:spPr>
      </p:pic>
      <p:pic>
        <p:nvPicPr>
          <p:cNvPr id="13" name="Picture 12" descr="Halodoc 6.jpe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1036" y="3474703"/>
            <a:ext cx="1638150" cy="3177384"/>
          </a:xfrm>
          <a:prstGeom prst="rect">
            <a:avLst/>
          </a:prstGeom>
        </p:spPr>
      </p:pic>
      <p:pic>
        <p:nvPicPr>
          <p:cNvPr id="14" name="Picture 13" descr="Halodoc 7.jpe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9187" y="3308894"/>
            <a:ext cx="1585406" cy="3431218"/>
          </a:xfrm>
          <a:prstGeom prst="rect">
            <a:avLst/>
          </a:prstGeom>
        </p:spPr>
      </p:pic>
      <p:pic>
        <p:nvPicPr>
          <p:cNvPr id="15" name="Picture 14" descr="Halodoc 8.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9047" y="3369392"/>
            <a:ext cx="1565134" cy="3488608"/>
          </a:xfrm>
          <a:prstGeom prst="rect">
            <a:avLst/>
          </a:prstGeom>
        </p:spPr>
      </p:pic>
      <p:pic>
        <p:nvPicPr>
          <p:cNvPr id="16" name="Picture 15" descr="Halodoc 9.jpe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74182" y="3308895"/>
            <a:ext cx="1639877" cy="3549107"/>
          </a:xfrm>
          <a:prstGeom prst="rect">
            <a:avLst/>
          </a:prstGeom>
        </p:spPr>
      </p:pic>
      <p:pic>
        <p:nvPicPr>
          <p:cNvPr id="18" name="Picture 17" descr="Halodoc 11.jpe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14058" y="3369391"/>
            <a:ext cx="1563264" cy="3383296"/>
          </a:xfrm>
          <a:prstGeom prst="rect">
            <a:avLst/>
          </a:prstGeom>
        </p:spPr>
      </p:pic>
      <p:pic>
        <p:nvPicPr>
          <p:cNvPr id="19" name="Picture 18" descr="Halodoc 4.jpe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50458" y="0"/>
            <a:ext cx="1663601" cy="3600450"/>
          </a:xfrm>
          <a:prstGeom prst="rect">
            <a:avLst/>
          </a:prstGeom>
        </p:spPr>
      </p:pic>
      <p:sp>
        <p:nvSpPr>
          <p:cNvPr id="17" name="TextBox 16">
            <a:extLst>
              <a:ext uri="{FF2B5EF4-FFF2-40B4-BE49-F238E27FC236}">
                <a16:creationId xmlns:a16="http://schemas.microsoft.com/office/drawing/2014/main" id="{609F15C5-30BC-4F7E-8AB7-CBDEB026A5C5}"/>
              </a:ext>
            </a:extLst>
          </p:cNvPr>
          <p:cNvSpPr txBox="1"/>
          <p:nvPr/>
        </p:nvSpPr>
        <p:spPr>
          <a:xfrm>
            <a:off x="269824" y="1735327"/>
            <a:ext cx="4601980" cy="2215991"/>
          </a:xfrm>
          <a:prstGeom prst="rect">
            <a:avLst/>
          </a:prstGeom>
          <a:noFill/>
        </p:spPr>
        <p:txBody>
          <a:bodyPr wrap="square" lIns="0" tIns="0" rIns="0" bIns="0" rtlCol="0">
            <a:spAutoFit/>
          </a:bodyPr>
          <a:lstStyle/>
          <a:p>
            <a:pPr algn="l">
              <a:spcBef>
                <a:spcPts val="600"/>
              </a:spcBef>
            </a:pPr>
            <a:r>
              <a:rPr lang="en-US" sz="3600" dirty="0">
                <a:effectLst>
                  <a:outerShdw blurRad="38100" dist="38100" dir="2700000" algn="tl">
                    <a:srgbClr val="000000">
                      <a:alpha val="43137"/>
                    </a:srgbClr>
                  </a:outerShdw>
                </a:effectLst>
              </a:rPr>
              <a:t>Experiencing Digital Doctor consultation including drug purchase and delivery</a:t>
            </a:r>
          </a:p>
        </p:txBody>
      </p:sp>
    </p:spTree>
    <p:extLst>
      <p:ext uri="{BB962C8B-B14F-4D97-AF65-F5344CB8AC3E}">
        <p14:creationId xmlns:p14="http://schemas.microsoft.com/office/powerpoint/2010/main" val="189397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831756-5B8A-4F1F-ABCA-D7143551D56B}"/>
              </a:ext>
            </a:extLst>
          </p:cNvPr>
          <p:cNvSpPr/>
          <p:nvPr/>
        </p:nvSpPr>
        <p:spPr>
          <a:xfrm>
            <a:off x="0" y="-1"/>
            <a:ext cx="12188825" cy="3876675"/>
          </a:xfrm>
          <a:prstGeom prst="rect">
            <a:avLst/>
          </a:prstGeom>
          <a:gradFill>
            <a:gsLst>
              <a:gs pos="0">
                <a:schemeClr val="accent1">
                  <a:lumMod val="5000"/>
                  <a:lumOff val="95000"/>
                </a:schemeClr>
              </a:gs>
              <a:gs pos="76000">
                <a:schemeClr val="bg1">
                  <a:lumMod val="75000"/>
                </a:schemeClr>
              </a:gs>
              <a:gs pos="0">
                <a:schemeClr val="bg1">
                  <a:lumMod val="6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26" name="Picture 2" descr="Hubungi agen kami untuk mulai merencanakan masa depan Anda.">
            <a:extLst>
              <a:ext uri="{FF2B5EF4-FFF2-40B4-BE49-F238E27FC236}">
                <a16:creationId xmlns:a16="http://schemas.microsoft.com/office/drawing/2014/main" id="{24A8FE97-890E-4DCC-B127-007DE668D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6675"/>
            <a:ext cx="12188825" cy="2981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E0D4C8-95C1-4B92-AF55-73DC1734CC3A}"/>
              </a:ext>
            </a:extLst>
          </p:cNvPr>
          <p:cNvSpPr/>
          <p:nvPr/>
        </p:nvSpPr>
        <p:spPr>
          <a:xfrm>
            <a:off x="529937" y="1465263"/>
            <a:ext cx="114457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r"/>
            <a:r>
              <a:rPr lang="en-US" sz="5400" b="1" dirty="0">
                <a:solidFill>
                  <a:schemeClr val="bg1"/>
                </a:solidFill>
                <a:effectLst>
                  <a:outerShdw blurRad="38100" dist="38100" dir="2700000" algn="tl">
                    <a:srgbClr val="000000">
                      <a:alpha val="43137"/>
                    </a:srgbClr>
                  </a:outerShdw>
                </a:effectLst>
              </a:rPr>
              <a:t>Simple and easy to understand </a:t>
            </a:r>
          </a:p>
          <a:p>
            <a:pPr algn="r"/>
            <a:r>
              <a:rPr lang="en-US" sz="5400" b="1" dirty="0">
                <a:solidFill>
                  <a:schemeClr val="bg1"/>
                </a:solidFill>
                <a:effectLst>
                  <a:outerShdw blurRad="38100" dist="38100" dir="2700000" algn="tl">
                    <a:srgbClr val="000000">
                      <a:alpha val="43137"/>
                    </a:srgbClr>
                  </a:outerShdw>
                </a:effectLst>
              </a:rPr>
              <a:t>Insurance products</a:t>
            </a:r>
          </a:p>
        </p:txBody>
      </p:sp>
    </p:spTree>
    <p:extLst>
      <p:ext uri="{BB962C8B-B14F-4D97-AF65-F5344CB8AC3E}">
        <p14:creationId xmlns:p14="http://schemas.microsoft.com/office/powerpoint/2010/main" val="25040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nulife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Manulife">
      <a:majorFont>
        <a:latin typeface="Manulife JH Sans"/>
        <a:ea typeface="Noto Sans CJK TC Regular"/>
        <a:cs typeface=""/>
      </a:majorFont>
      <a:minorFont>
        <a:latin typeface="Manulife JH Sans"/>
        <a:ea typeface="Noto Sans CJK TC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6AF3A5AAC871428145B678F8911238" ma:contentTypeVersion="12" ma:contentTypeDescription="Create a new document." ma:contentTypeScope="" ma:versionID="e2df448ae1e79ae9763d130bf6e5562d">
  <xsd:schema xmlns:xsd="http://www.w3.org/2001/XMLSchema" xmlns:xs="http://www.w3.org/2001/XMLSchema" xmlns:p="http://schemas.microsoft.com/office/2006/metadata/properties" xmlns:ns3="52f8141e-426d-4b9b-ba51-49dd3fa8b405" xmlns:ns4="de761163-5034-4893-85d9-9b953e0621c3" targetNamespace="http://schemas.microsoft.com/office/2006/metadata/properties" ma:root="true" ma:fieldsID="de9c97ccdcd3244debfb3dfb406bbf2f" ns3:_="" ns4:_="">
    <xsd:import namespace="52f8141e-426d-4b9b-ba51-49dd3fa8b405"/>
    <xsd:import namespace="de761163-5034-4893-85d9-9b953e0621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8141e-426d-4b9b-ba51-49dd3fa8b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761163-5034-4893-85d9-9b953e0621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78F0AB-5B22-4F7C-9484-631AA14D137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52f8141e-426d-4b9b-ba51-49dd3fa8b405"/>
    <ds:schemaRef ds:uri="http://schemas.microsoft.com/office/infopath/2007/PartnerControls"/>
    <ds:schemaRef ds:uri="de761163-5034-4893-85d9-9b953e0621c3"/>
    <ds:schemaRef ds:uri="http://www.w3.org/XML/1998/namespace"/>
  </ds:schemaRefs>
</ds:datastoreItem>
</file>

<file path=customXml/itemProps2.xml><?xml version="1.0" encoding="utf-8"?>
<ds:datastoreItem xmlns:ds="http://schemas.openxmlformats.org/officeDocument/2006/customXml" ds:itemID="{F65D634E-1F6F-4B1B-9296-FB92468CBDF7}">
  <ds:schemaRefs>
    <ds:schemaRef ds:uri="http://schemas.microsoft.com/sharepoint/v3/contenttype/forms"/>
  </ds:schemaRefs>
</ds:datastoreItem>
</file>

<file path=customXml/itemProps3.xml><?xml version="1.0" encoding="utf-8"?>
<ds:datastoreItem xmlns:ds="http://schemas.openxmlformats.org/officeDocument/2006/customXml" ds:itemID="{A22EE935-4511-48D9-A2D0-855191780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f8141e-426d-4b9b-ba51-49dd3fa8b405"/>
    <ds:schemaRef ds:uri="de761163-5034-4893-85d9-9b953e062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18749</TotalTime>
  <Words>943</Words>
  <Application>Microsoft Office PowerPoint</Application>
  <PresentationFormat>Custom</PresentationFormat>
  <Paragraphs>107</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Manulife JH Sans</vt:lpstr>
      <vt:lpstr>Manulife layouts</vt:lpstr>
      <vt:lpstr>Financial Sector Digital Innovations</vt:lpstr>
      <vt:lpstr>Covid 19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RADITYO UTOMO</cp:lastModifiedBy>
  <cp:revision>621</cp:revision>
  <dcterms:created xsi:type="dcterms:W3CDTF">2015-03-19T18:06:20Z</dcterms:created>
  <dcterms:modified xsi:type="dcterms:W3CDTF">2020-09-22T07:14:11Z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0x0101003F6AF3A5AAC871428145B678F8911238</vt:lpwstr>
  </property>
</Properties>
</file>