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256" r:id="rId2"/>
    <p:sldId id="257" r:id="rId3"/>
    <p:sldId id="294" r:id="rId4"/>
    <p:sldId id="282" r:id="rId5"/>
    <p:sldId id="310" r:id="rId6"/>
    <p:sldId id="283" r:id="rId7"/>
    <p:sldId id="311" r:id="rId8"/>
    <p:sldId id="312" r:id="rId9"/>
    <p:sldId id="327" r:id="rId10"/>
    <p:sldId id="328" r:id="rId11"/>
    <p:sldId id="329" r:id="rId12"/>
    <p:sldId id="330" r:id="rId13"/>
    <p:sldId id="331" r:id="rId14"/>
    <p:sldId id="332" r:id="rId15"/>
    <p:sldId id="333" r:id="rId16"/>
    <p:sldId id="307" r:id="rId17"/>
    <p:sldId id="334" r:id="rId18"/>
    <p:sldId id="293" r:id="rId19"/>
  </p:sldIdLst>
  <p:sldSz cx="18288000" cy="10287000"/>
  <p:notesSz cx="6858000" cy="9144000"/>
  <p:embeddedFontLst>
    <p:embeddedFont>
      <p:font typeface="Calibri" panose="020F0502020204030204" pitchFamily="34" charset="0"/>
      <p:regular r:id="rId21"/>
      <p:bold r:id="rId22"/>
      <p:italic r:id="rId23"/>
      <p:boldItalic r:id="rId24"/>
    </p:embeddedFont>
    <p:embeddedFont>
      <p:font typeface="Inter Bold" panose="020B0604020202020204" charset="0"/>
      <p:regular r:id="rId25"/>
      <p:bold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26" autoAdjust="0"/>
    <p:restoredTop sz="86446" autoAdjust="0"/>
  </p:normalViewPr>
  <p:slideViewPr>
    <p:cSldViewPr>
      <p:cViewPr varScale="1">
        <p:scale>
          <a:sx n="38" d="100"/>
          <a:sy n="38" d="100"/>
        </p:scale>
        <p:origin x="806"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96" d="100"/>
          <a:sy n="96" d="100"/>
        </p:scale>
        <p:origin x="3688"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28914C-08D0-5146-989F-7B30FDD096C6}" type="datetimeFigureOut">
              <a:rPr lang="en-US" smtClean="0"/>
              <a:t>11/16/2020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CB75C1-A4D8-894A-9934-93F14E19E647}" type="slidenum">
              <a:rPr lang="en-US" smtClean="0"/>
              <a:t>‹#›</a:t>
            </a:fld>
            <a:endParaRPr lang="en-US"/>
          </a:p>
        </p:txBody>
      </p:sp>
    </p:spTree>
    <p:extLst>
      <p:ext uri="{BB962C8B-B14F-4D97-AF65-F5344CB8AC3E}">
        <p14:creationId xmlns:p14="http://schemas.microsoft.com/office/powerpoint/2010/main" val="3246537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B75C1-A4D8-894A-9934-93F14E19E647}" type="slidenum">
              <a:rPr lang="en-US" smtClean="0"/>
              <a:t>1</a:t>
            </a:fld>
            <a:endParaRPr lang="en-US"/>
          </a:p>
        </p:txBody>
      </p:sp>
    </p:spTree>
    <p:extLst>
      <p:ext uri="{BB962C8B-B14F-4D97-AF65-F5344CB8AC3E}">
        <p14:creationId xmlns:p14="http://schemas.microsoft.com/office/powerpoint/2010/main" val="1006551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B75C1-A4D8-894A-9934-93F14E19E647}" type="slidenum">
              <a:rPr lang="en-US" smtClean="0"/>
              <a:t>12</a:t>
            </a:fld>
            <a:endParaRPr lang="en-US"/>
          </a:p>
        </p:txBody>
      </p:sp>
    </p:spTree>
    <p:extLst>
      <p:ext uri="{BB962C8B-B14F-4D97-AF65-F5344CB8AC3E}">
        <p14:creationId xmlns:p14="http://schemas.microsoft.com/office/powerpoint/2010/main" val="3540899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D2B42"/>
        </a:solidFill>
        <a:effectLst/>
      </p:bgPr>
    </p:bg>
    <p:spTree>
      <p:nvGrpSpPr>
        <p:cNvPr id="1" name=""/>
        <p:cNvGrpSpPr/>
        <p:nvPr/>
      </p:nvGrpSpPr>
      <p:grpSpPr>
        <a:xfrm>
          <a:off x="0" y="0"/>
          <a:ext cx="0" cy="0"/>
          <a:chOff x="0" y="0"/>
          <a:chExt cx="0" cy="0"/>
        </a:xfrm>
      </p:grpSpPr>
      <p:pic>
        <p:nvPicPr>
          <p:cNvPr id="6" name="Picture 5" descr="A bridge over a body of water&#10;&#10;Description automatically generated">
            <a:extLst>
              <a:ext uri="{FF2B5EF4-FFF2-40B4-BE49-F238E27FC236}">
                <a16:creationId xmlns:a16="http://schemas.microsoft.com/office/drawing/2014/main" id="{DEAB2294-0F28-4F54-AA9C-526666DC57D4}"/>
              </a:ext>
            </a:extLst>
          </p:cNvPr>
          <p:cNvPicPr>
            <a:picLocks noChangeAspect="1"/>
          </p:cNvPicPr>
          <p:nvPr/>
        </p:nvPicPr>
        <p:blipFill rotWithShape="1">
          <a:blip r:embed="rId3">
            <a:alphaModFix amt="5000"/>
            <a:extLst>
              <a:ext uri="{28A0092B-C50C-407E-A947-70E740481C1C}">
                <a14:useLocalDpi xmlns:a14="http://schemas.microsoft.com/office/drawing/2010/main" val="0"/>
              </a:ext>
            </a:extLst>
          </a:blip>
          <a:srcRect t="21135" b="13113"/>
          <a:stretch/>
        </p:blipFill>
        <p:spPr>
          <a:xfrm flipH="1">
            <a:off x="0" y="1611378"/>
            <a:ext cx="18288000" cy="8045927"/>
          </a:xfrm>
          <a:prstGeom prst="rect">
            <a:avLst/>
          </a:prstGeom>
        </p:spPr>
      </p:pic>
      <p:sp>
        <p:nvSpPr>
          <p:cNvPr id="2" name="AutoShape 2"/>
          <p:cNvSpPr/>
          <p:nvPr/>
        </p:nvSpPr>
        <p:spPr>
          <a:xfrm>
            <a:off x="1028700" y="9639300"/>
            <a:ext cx="16230600" cy="9525"/>
          </a:xfrm>
          <a:prstGeom prst="rect">
            <a:avLst/>
          </a:prstGeom>
          <a:solidFill>
            <a:srgbClr val="D5D8DB"/>
          </a:solidFill>
        </p:spPr>
      </p:sp>
      <p:sp>
        <p:nvSpPr>
          <p:cNvPr id="7" name="TextBox 7"/>
          <p:cNvSpPr txBox="1"/>
          <p:nvPr/>
        </p:nvSpPr>
        <p:spPr>
          <a:xfrm>
            <a:off x="1028700" y="629694"/>
            <a:ext cx="6607840" cy="435184"/>
          </a:xfrm>
          <a:prstGeom prst="rect">
            <a:avLst/>
          </a:prstGeom>
        </p:spPr>
        <p:txBody>
          <a:bodyPr wrap="square" lIns="0" tIns="0" rIns="0" bIns="0" rtlCol="0" anchor="t">
            <a:spAutoFit/>
          </a:bodyPr>
          <a:lstStyle/>
          <a:p>
            <a:pPr>
              <a:lnSpc>
                <a:spcPts val="3683"/>
              </a:lnSpc>
            </a:pPr>
            <a:r>
              <a:rPr lang="en-US" sz="2630" b="1" spc="-52" dirty="0">
                <a:solidFill>
                  <a:srgbClr val="D5D8DB"/>
                </a:solidFill>
                <a:latin typeface="Arial" panose="020B0604020202020204" pitchFamily="34" charset="0"/>
                <a:cs typeface="Arial" panose="020B0604020202020204" pitchFamily="34" charset="0"/>
              </a:rPr>
              <a:t>SSEK Indonesian Legal Consultants</a:t>
            </a:r>
          </a:p>
        </p:txBody>
      </p:sp>
      <p:sp>
        <p:nvSpPr>
          <p:cNvPr id="10" name="AutoShape 10"/>
          <p:cNvSpPr/>
          <p:nvPr/>
        </p:nvSpPr>
        <p:spPr>
          <a:xfrm>
            <a:off x="998963" y="1601854"/>
            <a:ext cx="16230600" cy="9525"/>
          </a:xfrm>
          <a:prstGeom prst="rect">
            <a:avLst/>
          </a:prstGeom>
          <a:solidFill>
            <a:srgbClr val="D5D8DB"/>
          </a:solidFill>
        </p:spPr>
      </p:sp>
      <p:sp>
        <p:nvSpPr>
          <p:cNvPr id="15" name="TextBox 15"/>
          <p:cNvSpPr txBox="1"/>
          <p:nvPr/>
        </p:nvSpPr>
        <p:spPr>
          <a:xfrm>
            <a:off x="1028700" y="7065491"/>
            <a:ext cx="3964160" cy="1143326"/>
          </a:xfrm>
          <a:prstGeom prst="rect">
            <a:avLst/>
          </a:prstGeom>
        </p:spPr>
        <p:txBody>
          <a:bodyPr lIns="0" tIns="0" rIns="0" bIns="0" rtlCol="0" anchor="t">
            <a:spAutoFit/>
          </a:bodyPr>
          <a:lstStyle/>
          <a:p>
            <a:pPr>
              <a:lnSpc>
                <a:spcPct val="150000"/>
              </a:lnSpc>
            </a:pPr>
            <a:r>
              <a:rPr lang="en-US" sz="3200" b="1" dirty="0">
                <a:solidFill>
                  <a:srgbClr val="D5D8DB"/>
                </a:solidFill>
                <a:latin typeface="Arial" panose="020B0604020202020204" pitchFamily="34" charset="0"/>
                <a:cs typeface="Arial" panose="020B0604020202020204" pitchFamily="34" charset="0"/>
              </a:rPr>
              <a:t>Fitriana Mahiddin </a:t>
            </a:r>
          </a:p>
          <a:p>
            <a:pPr>
              <a:lnSpc>
                <a:spcPct val="150000"/>
              </a:lnSpc>
            </a:pPr>
            <a:r>
              <a:rPr lang="en-US" sz="2000" dirty="0">
                <a:solidFill>
                  <a:srgbClr val="D5D8DB"/>
                </a:solidFill>
                <a:latin typeface="Arial" panose="020B0604020202020204" pitchFamily="34" charset="0"/>
                <a:cs typeface="Arial" panose="020B0604020202020204" pitchFamily="34" charset="0"/>
              </a:rPr>
              <a:t>fitrianamahiddin@ssek.com</a:t>
            </a:r>
          </a:p>
        </p:txBody>
      </p:sp>
      <p:sp>
        <p:nvSpPr>
          <p:cNvPr id="4" name="TextBox 4"/>
          <p:cNvSpPr txBox="1"/>
          <p:nvPr/>
        </p:nvSpPr>
        <p:spPr>
          <a:xfrm>
            <a:off x="1028700" y="3275579"/>
            <a:ext cx="10480877" cy="2031325"/>
          </a:xfrm>
          <a:prstGeom prst="rect">
            <a:avLst/>
          </a:prstGeom>
        </p:spPr>
        <p:txBody>
          <a:bodyPr lIns="0" tIns="0" rIns="0" bIns="0" rtlCol="0" anchor="t">
            <a:spAutoFit/>
          </a:bodyPr>
          <a:lstStyle/>
          <a:p>
            <a:r>
              <a:rPr lang="en-US" sz="6600" spc="-600" dirty="0">
                <a:solidFill>
                  <a:srgbClr val="D5D8DB"/>
                </a:solidFill>
                <a:latin typeface="Inter Bold"/>
              </a:rPr>
              <a:t>The Omnibus Law </a:t>
            </a:r>
            <a:br>
              <a:rPr lang="en-US" sz="6600" spc="-600" dirty="0">
                <a:solidFill>
                  <a:srgbClr val="D5D8DB"/>
                </a:solidFill>
                <a:latin typeface="Inter Bold"/>
              </a:rPr>
            </a:br>
            <a:r>
              <a:rPr lang="en-US" sz="6600" spc="-600" dirty="0">
                <a:solidFill>
                  <a:srgbClr val="D5D8DB"/>
                </a:solidFill>
                <a:latin typeface="Inter Bold"/>
              </a:rPr>
              <a:t>and the </a:t>
            </a:r>
            <a:r>
              <a:rPr lang="en-US" sz="6600" spc="-600" dirty="0">
                <a:solidFill>
                  <a:srgbClr val="FFC000"/>
                </a:solidFill>
                <a:latin typeface="Inter Bold"/>
              </a:rPr>
              <a:t>Oil and Gas Sector</a:t>
            </a:r>
            <a:endParaRPr lang="en-US" sz="6600" spc="-600" dirty="0">
              <a:solidFill>
                <a:srgbClr val="D5D8DB"/>
              </a:solidFill>
              <a:latin typeface="Inter Bold"/>
            </a:endParaRPr>
          </a:p>
        </p:txBody>
      </p:sp>
      <p:sp>
        <p:nvSpPr>
          <p:cNvPr id="18" name="TextBox 15">
            <a:extLst>
              <a:ext uri="{FF2B5EF4-FFF2-40B4-BE49-F238E27FC236}">
                <a16:creationId xmlns:a16="http://schemas.microsoft.com/office/drawing/2014/main" id="{D08D1432-0B3B-4D6F-BE92-2CBF08B7E1EE}"/>
              </a:ext>
            </a:extLst>
          </p:cNvPr>
          <p:cNvSpPr txBox="1"/>
          <p:nvPr/>
        </p:nvSpPr>
        <p:spPr>
          <a:xfrm>
            <a:off x="1030614" y="5970754"/>
            <a:ext cx="10478963" cy="430887"/>
          </a:xfrm>
          <a:prstGeom prst="rect">
            <a:avLst/>
          </a:prstGeom>
        </p:spPr>
        <p:txBody>
          <a:bodyPr wrap="square" lIns="0" tIns="0" rIns="0" bIns="0" rtlCol="0" anchor="t">
            <a:spAutoFit/>
          </a:bodyPr>
          <a:lstStyle/>
          <a:p>
            <a:r>
              <a:rPr lang="en-US" sz="2800" dirty="0">
                <a:solidFill>
                  <a:srgbClr val="FFC000"/>
                </a:solidFill>
                <a:latin typeface="Arial" panose="020B0604020202020204" pitchFamily="34" charset="0"/>
                <a:cs typeface="Arial" panose="020B0604020202020204" pitchFamily="34" charset="0"/>
              </a:rPr>
              <a:t>An Overview</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D2B42"/>
        </a:solidFill>
        <a:effectLst/>
      </p:bgPr>
    </p:bg>
    <p:spTree>
      <p:nvGrpSpPr>
        <p:cNvPr id="1" name=""/>
        <p:cNvGrpSpPr/>
        <p:nvPr/>
      </p:nvGrpSpPr>
      <p:grpSpPr>
        <a:xfrm>
          <a:off x="0" y="0"/>
          <a:ext cx="0" cy="0"/>
          <a:chOff x="0" y="0"/>
          <a:chExt cx="0" cy="0"/>
        </a:xfrm>
      </p:grpSpPr>
      <p:pic>
        <p:nvPicPr>
          <p:cNvPr id="4" name="Picture 3" descr="A crane next to a body of water&#10;&#10;Description automatically generated">
            <a:extLst>
              <a:ext uri="{FF2B5EF4-FFF2-40B4-BE49-F238E27FC236}">
                <a16:creationId xmlns:a16="http://schemas.microsoft.com/office/drawing/2014/main" id="{F622AFD1-263C-4421-8840-DA2C7D2D0041}"/>
              </a:ext>
            </a:extLst>
          </p:cNvPr>
          <p:cNvPicPr>
            <a:picLocks noChangeAspect="1"/>
          </p:cNvPicPr>
          <p:nvPr/>
        </p:nvPicPr>
        <p:blipFill rotWithShape="1">
          <a:blip r:embed="rId2">
            <a:alphaModFix amt="3000"/>
            <a:extLst>
              <a:ext uri="{28A0092B-C50C-407E-A947-70E740481C1C}">
                <a14:useLocalDpi xmlns:a14="http://schemas.microsoft.com/office/drawing/2010/main" val="0"/>
              </a:ext>
            </a:extLst>
          </a:blip>
          <a:srcRect l="5556" r="5556"/>
          <a:stretch/>
        </p:blipFill>
        <p:spPr>
          <a:xfrm>
            <a:off x="0" y="0"/>
            <a:ext cx="18288000" cy="10287000"/>
          </a:xfrm>
          <a:prstGeom prst="rect">
            <a:avLst/>
          </a:prstGeom>
        </p:spPr>
      </p:pic>
      <p:sp>
        <p:nvSpPr>
          <p:cNvPr id="29" name="AutoShape 2">
            <a:extLst>
              <a:ext uri="{FF2B5EF4-FFF2-40B4-BE49-F238E27FC236}">
                <a16:creationId xmlns:a16="http://schemas.microsoft.com/office/drawing/2014/main" id="{F0291CCF-A72F-4848-8974-45A58BD1101F}"/>
              </a:ext>
            </a:extLst>
          </p:cNvPr>
          <p:cNvSpPr/>
          <p:nvPr/>
        </p:nvSpPr>
        <p:spPr>
          <a:xfrm>
            <a:off x="1028700" y="9639300"/>
            <a:ext cx="16230600" cy="9525"/>
          </a:xfrm>
          <a:prstGeom prst="rect">
            <a:avLst/>
          </a:prstGeom>
          <a:solidFill>
            <a:srgbClr val="D5D8DB"/>
          </a:solidFill>
        </p:spPr>
      </p:sp>
      <p:sp>
        <p:nvSpPr>
          <p:cNvPr id="31" name="TextBox 7">
            <a:extLst>
              <a:ext uri="{FF2B5EF4-FFF2-40B4-BE49-F238E27FC236}">
                <a16:creationId xmlns:a16="http://schemas.microsoft.com/office/drawing/2014/main" id="{48812791-712C-4C04-8AEA-45D62520C068}"/>
              </a:ext>
            </a:extLst>
          </p:cNvPr>
          <p:cNvSpPr txBox="1"/>
          <p:nvPr/>
        </p:nvSpPr>
        <p:spPr>
          <a:xfrm>
            <a:off x="1028700" y="629694"/>
            <a:ext cx="14135100" cy="500586"/>
          </a:xfrm>
          <a:prstGeom prst="rect">
            <a:avLst/>
          </a:prstGeom>
        </p:spPr>
        <p:txBody>
          <a:bodyPr wrap="square" lIns="0" tIns="0" rIns="0" bIns="0" rtlCol="0" anchor="t">
            <a:spAutoFit/>
          </a:bodyPr>
          <a:lstStyle/>
          <a:p>
            <a:pPr>
              <a:lnSpc>
                <a:spcPts val="3683"/>
              </a:lnSpc>
            </a:pPr>
            <a:r>
              <a:rPr lang="en-US" sz="4800" spc="-52" dirty="0">
                <a:solidFill>
                  <a:srgbClr val="FFC000"/>
                </a:solidFill>
                <a:latin typeface="Inter Bold"/>
              </a:rPr>
              <a:t>Key Changes: Upstream Oil and Gas Business</a:t>
            </a:r>
          </a:p>
        </p:txBody>
      </p:sp>
      <p:sp>
        <p:nvSpPr>
          <p:cNvPr id="33" name="AutoShape 10">
            <a:extLst>
              <a:ext uri="{FF2B5EF4-FFF2-40B4-BE49-F238E27FC236}">
                <a16:creationId xmlns:a16="http://schemas.microsoft.com/office/drawing/2014/main" id="{92DA6CAC-7AF1-4D84-8E95-C55EF87E5F41}"/>
              </a:ext>
            </a:extLst>
          </p:cNvPr>
          <p:cNvSpPr/>
          <p:nvPr/>
        </p:nvSpPr>
        <p:spPr>
          <a:xfrm>
            <a:off x="998963" y="1601854"/>
            <a:ext cx="16230600" cy="9525"/>
          </a:xfrm>
          <a:prstGeom prst="rect">
            <a:avLst/>
          </a:prstGeom>
          <a:solidFill>
            <a:srgbClr val="D5D8DB"/>
          </a:solidFill>
        </p:spPr>
      </p:sp>
      <p:sp>
        <p:nvSpPr>
          <p:cNvPr id="52" name="TextBox 15">
            <a:extLst>
              <a:ext uri="{FF2B5EF4-FFF2-40B4-BE49-F238E27FC236}">
                <a16:creationId xmlns:a16="http://schemas.microsoft.com/office/drawing/2014/main" id="{820D8077-1F23-4E39-AE9B-1FF0FED0BED5}"/>
              </a:ext>
            </a:extLst>
          </p:cNvPr>
          <p:cNvSpPr txBox="1"/>
          <p:nvPr/>
        </p:nvSpPr>
        <p:spPr>
          <a:xfrm>
            <a:off x="1028700" y="9871778"/>
            <a:ext cx="3964160" cy="215444"/>
          </a:xfrm>
          <a:prstGeom prst="rect">
            <a:avLst/>
          </a:prstGeom>
        </p:spPr>
        <p:txBody>
          <a:bodyPr lIns="0" tIns="0" rIns="0" bIns="0" rtlCol="0" anchor="t">
            <a:spAutoFit/>
          </a:bodyPr>
          <a:lstStyle/>
          <a:p>
            <a:r>
              <a:rPr lang="en-US" sz="1400" spc="-52" dirty="0">
                <a:solidFill>
                  <a:srgbClr val="D5D8DB"/>
                </a:solidFill>
                <a:latin typeface="Arial" panose="020B0604020202020204" pitchFamily="34" charset="0"/>
                <a:cs typeface="Arial" panose="020B0604020202020204" pitchFamily="34" charset="0"/>
              </a:rPr>
              <a:t>SSEK Indonesian Legal Consultants</a:t>
            </a:r>
          </a:p>
        </p:txBody>
      </p:sp>
      <p:sp>
        <p:nvSpPr>
          <p:cNvPr id="54" name="TextBox 15">
            <a:extLst>
              <a:ext uri="{FF2B5EF4-FFF2-40B4-BE49-F238E27FC236}">
                <a16:creationId xmlns:a16="http://schemas.microsoft.com/office/drawing/2014/main" id="{11D859AA-060F-4CC0-9E69-1B2D8B725722}"/>
              </a:ext>
            </a:extLst>
          </p:cNvPr>
          <p:cNvSpPr txBox="1"/>
          <p:nvPr/>
        </p:nvSpPr>
        <p:spPr>
          <a:xfrm>
            <a:off x="13246818" y="9871778"/>
            <a:ext cx="3964160" cy="215444"/>
          </a:xfrm>
          <a:prstGeom prst="rect">
            <a:avLst/>
          </a:prstGeom>
        </p:spPr>
        <p:txBody>
          <a:bodyPr lIns="0" tIns="0" rIns="0" bIns="0" rtlCol="0" anchor="t">
            <a:spAutoFit/>
          </a:bodyPr>
          <a:lstStyle/>
          <a:p>
            <a:pPr algn="r"/>
            <a:r>
              <a:rPr lang="en-US" sz="1400" spc="-52" dirty="0">
                <a:solidFill>
                  <a:srgbClr val="D5D8DB"/>
                </a:solidFill>
                <a:latin typeface="Arial" panose="020B0604020202020204" pitchFamily="34" charset="0"/>
                <a:cs typeface="Arial" panose="020B0604020202020204" pitchFamily="34" charset="0"/>
              </a:rPr>
              <a:t>10</a:t>
            </a:r>
          </a:p>
        </p:txBody>
      </p:sp>
      <p:graphicFrame>
        <p:nvGraphicFramePr>
          <p:cNvPr id="2" name="Table 5">
            <a:extLst>
              <a:ext uri="{FF2B5EF4-FFF2-40B4-BE49-F238E27FC236}">
                <a16:creationId xmlns:a16="http://schemas.microsoft.com/office/drawing/2014/main" id="{69EC10A8-6BAC-4E09-AA72-F60D6053BBD6}"/>
              </a:ext>
            </a:extLst>
          </p:cNvPr>
          <p:cNvGraphicFramePr>
            <a:graphicFrameLocks noGrp="1"/>
          </p:cNvGraphicFramePr>
          <p:nvPr>
            <p:extLst>
              <p:ext uri="{D42A27DB-BD31-4B8C-83A1-F6EECF244321}">
                <p14:modId xmlns:p14="http://schemas.microsoft.com/office/powerpoint/2010/main" val="1969915662"/>
              </p:ext>
            </p:extLst>
          </p:nvPr>
        </p:nvGraphicFramePr>
        <p:xfrm>
          <a:off x="980378" y="1943100"/>
          <a:ext cx="16230600" cy="5987353"/>
        </p:xfrm>
        <a:graphic>
          <a:graphicData uri="http://schemas.openxmlformats.org/drawingml/2006/table">
            <a:tbl>
              <a:tblPr firstRow="1" bandRow="1">
                <a:tableStyleId>{3B4B98B0-60AC-42C2-AFA5-B58CD77FA1E5}</a:tableStyleId>
              </a:tblPr>
              <a:tblGrid>
                <a:gridCol w="2372420">
                  <a:extLst>
                    <a:ext uri="{9D8B030D-6E8A-4147-A177-3AD203B41FA5}">
                      <a16:colId xmlns:a16="http://schemas.microsoft.com/office/drawing/2014/main" val="3886052183"/>
                    </a:ext>
                  </a:extLst>
                </a:gridCol>
                <a:gridCol w="4953000">
                  <a:extLst>
                    <a:ext uri="{9D8B030D-6E8A-4147-A177-3AD203B41FA5}">
                      <a16:colId xmlns:a16="http://schemas.microsoft.com/office/drawing/2014/main" val="2358741277"/>
                    </a:ext>
                  </a:extLst>
                </a:gridCol>
                <a:gridCol w="8905180">
                  <a:extLst>
                    <a:ext uri="{9D8B030D-6E8A-4147-A177-3AD203B41FA5}">
                      <a16:colId xmlns:a16="http://schemas.microsoft.com/office/drawing/2014/main" val="384184830"/>
                    </a:ext>
                  </a:extLst>
                </a:gridCol>
              </a:tblGrid>
              <a:tr h="493681">
                <a:tc>
                  <a:txBody>
                    <a:bodyPr/>
                    <a:lstStyle/>
                    <a:p>
                      <a:pPr algn="ctr">
                        <a:lnSpc>
                          <a:spcPct val="150000"/>
                        </a:lnSpc>
                      </a:pPr>
                      <a:r>
                        <a:rPr lang="en-US" sz="3200" dirty="0">
                          <a:solidFill>
                            <a:schemeClr val="bg1"/>
                          </a:solidFill>
                          <a:latin typeface="Arial" panose="020B0604020202020204" pitchFamily="34" charset="0"/>
                          <a:cs typeface="Arial" panose="020B0604020202020204" pitchFamily="34" charset="0"/>
                        </a:rPr>
                        <a:t>Scope</a:t>
                      </a:r>
                    </a:p>
                  </a:txBody>
                  <a:tcPr marL="121729" marR="121729" marT="60865" marB="608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3200" dirty="0">
                          <a:solidFill>
                            <a:schemeClr val="bg1"/>
                          </a:solidFill>
                          <a:latin typeface="Arial" panose="020B0604020202020204" pitchFamily="34" charset="0"/>
                          <a:cs typeface="Arial" panose="020B0604020202020204" pitchFamily="34" charset="0"/>
                        </a:rPr>
                        <a:t>Oil and Gas Law</a:t>
                      </a:r>
                    </a:p>
                  </a:txBody>
                  <a:tcPr marL="121729" marR="121729" marT="60865" marB="608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3200" dirty="0">
                          <a:solidFill>
                            <a:schemeClr val="bg1"/>
                          </a:solidFill>
                          <a:latin typeface="Arial" panose="020B0604020202020204" pitchFamily="34" charset="0"/>
                          <a:cs typeface="Arial" panose="020B0604020202020204" pitchFamily="34" charset="0"/>
                        </a:rPr>
                        <a:t>Omnibus Law</a:t>
                      </a:r>
                    </a:p>
                  </a:txBody>
                  <a:tcPr marL="121729" marR="121729" marT="60865" marB="608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7127782"/>
                  </a:ext>
                </a:extLst>
              </a:tr>
              <a:tr h="493681">
                <a:tc>
                  <a:txBody>
                    <a:bodyPr/>
                    <a:lstStyle/>
                    <a:p>
                      <a:pPr>
                        <a:lnSpc>
                          <a:spcPct val="150000"/>
                        </a:lnSpc>
                      </a:pPr>
                      <a:r>
                        <a:rPr lang="en-US" sz="2800" dirty="0">
                          <a:solidFill>
                            <a:schemeClr val="bg1"/>
                          </a:solidFill>
                          <a:latin typeface="Arial" panose="020B0604020202020204" pitchFamily="34" charset="0"/>
                          <a:cs typeface="Arial" panose="020B0604020202020204" pitchFamily="34" charset="0"/>
                        </a:rPr>
                        <a:t>Criminal sanctions </a:t>
                      </a: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lgn="just">
                        <a:lnSpc>
                          <a:spcPct val="150000"/>
                        </a:lnSpc>
                        <a:buFont typeface="Wingdings" panose="05000000000000000000" pitchFamily="2" charset="2"/>
                        <a:buChar char="§"/>
                      </a:pPr>
                      <a:r>
                        <a:rPr lang="en-US" sz="2800" dirty="0">
                          <a:solidFill>
                            <a:schemeClr val="bg1"/>
                          </a:solidFill>
                          <a:latin typeface="Arial" panose="020B0604020202020204" pitchFamily="34" charset="0"/>
                          <a:cs typeface="Arial" panose="020B0604020202020204" pitchFamily="34" charset="0"/>
                        </a:rPr>
                        <a:t>Any person conducting exploration and/or exploitation </a:t>
                      </a:r>
                      <a:r>
                        <a:rPr lang="en-US" sz="2800" u="sng" dirty="0">
                          <a:solidFill>
                            <a:schemeClr val="bg1"/>
                          </a:solidFill>
                          <a:latin typeface="Arial" panose="020B0604020202020204" pitchFamily="34" charset="0"/>
                          <a:cs typeface="Arial" panose="020B0604020202020204" pitchFamily="34" charset="0"/>
                        </a:rPr>
                        <a:t>without a PSC </a:t>
                      </a:r>
                      <a:r>
                        <a:rPr lang="en-US" sz="2800" dirty="0">
                          <a:solidFill>
                            <a:schemeClr val="bg1"/>
                          </a:solidFill>
                          <a:latin typeface="Arial" panose="020B0604020202020204" pitchFamily="34" charset="0"/>
                          <a:cs typeface="Arial" panose="020B0604020202020204" pitchFamily="34" charset="0"/>
                        </a:rPr>
                        <a:t>shall be subject to imprisonment for a maximum of 6 years and a maximum fine of Rp.60 billion (Article 52)</a:t>
                      </a: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lgn="just">
                        <a:lnSpc>
                          <a:spcPct val="150000"/>
                        </a:lnSpc>
                        <a:buFont typeface="Wingdings" panose="05000000000000000000" pitchFamily="2" charset="2"/>
                        <a:buChar char="§"/>
                      </a:pPr>
                      <a:r>
                        <a:rPr lang="en-US" sz="2800" dirty="0">
                          <a:solidFill>
                            <a:schemeClr val="bg1"/>
                          </a:solidFill>
                          <a:latin typeface="Arial" panose="020B0604020202020204" pitchFamily="34" charset="0"/>
                          <a:cs typeface="Arial" panose="020B0604020202020204" pitchFamily="34" charset="0"/>
                        </a:rPr>
                        <a:t>Omnibus Law now provides that any person conducting exploration and/or exploitation </a:t>
                      </a:r>
                      <a:r>
                        <a:rPr lang="en-US" sz="2800" u="sng" dirty="0">
                          <a:solidFill>
                            <a:schemeClr val="bg1"/>
                          </a:solidFill>
                          <a:latin typeface="Arial" panose="020B0604020202020204" pitchFamily="34" charset="0"/>
                          <a:cs typeface="Arial" panose="020B0604020202020204" pitchFamily="34" charset="0"/>
                        </a:rPr>
                        <a:t>without a “Business License” or “PSC”</a:t>
                      </a:r>
                      <a:r>
                        <a:rPr lang="en-US" sz="2800" dirty="0">
                          <a:solidFill>
                            <a:schemeClr val="bg1"/>
                          </a:solidFill>
                          <a:latin typeface="Arial" panose="020B0604020202020204" pitchFamily="34" charset="0"/>
                          <a:cs typeface="Arial" panose="020B0604020202020204" pitchFamily="34" charset="0"/>
                        </a:rPr>
                        <a:t> shall be subject to imprisonment for a maximum of 6 years and a maximum fine of Rp.60 billion</a:t>
                      </a: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5032407"/>
                  </a:ext>
                </a:extLst>
              </a:tr>
            </a:tbl>
          </a:graphicData>
        </a:graphic>
      </p:graphicFrame>
    </p:spTree>
    <p:extLst>
      <p:ext uri="{BB962C8B-B14F-4D97-AF65-F5344CB8AC3E}">
        <p14:creationId xmlns:p14="http://schemas.microsoft.com/office/powerpoint/2010/main" val="135664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D2B42"/>
        </a:solidFill>
        <a:effectLst/>
      </p:bgPr>
    </p:bg>
    <p:spTree>
      <p:nvGrpSpPr>
        <p:cNvPr id="1" name=""/>
        <p:cNvGrpSpPr/>
        <p:nvPr/>
      </p:nvGrpSpPr>
      <p:grpSpPr>
        <a:xfrm>
          <a:off x="0" y="0"/>
          <a:ext cx="0" cy="0"/>
          <a:chOff x="0" y="0"/>
          <a:chExt cx="0" cy="0"/>
        </a:xfrm>
      </p:grpSpPr>
      <p:pic>
        <p:nvPicPr>
          <p:cNvPr id="3" name="Picture 2" descr="A crane next to a body of water&#10;&#10;Description automatically generated">
            <a:extLst>
              <a:ext uri="{FF2B5EF4-FFF2-40B4-BE49-F238E27FC236}">
                <a16:creationId xmlns:a16="http://schemas.microsoft.com/office/drawing/2014/main" id="{0AC59D4E-FC07-4FB3-A8FA-3347D9B00FC6}"/>
              </a:ext>
            </a:extLst>
          </p:cNvPr>
          <p:cNvPicPr>
            <a:picLocks noChangeAspect="1"/>
          </p:cNvPicPr>
          <p:nvPr/>
        </p:nvPicPr>
        <p:blipFill rotWithShape="1">
          <a:blip r:embed="rId2">
            <a:alphaModFix amt="3000"/>
            <a:extLst>
              <a:ext uri="{28A0092B-C50C-407E-A947-70E740481C1C}">
                <a14:useLocalDpi xmlns:a14="http://schemas.microsoft.com/office/drawing/2010/main" val="0"/>
              </a:ext>
            </a:extLst>
          </a:blip>
          <a:srcRect l="5556" r="5556"/>
          <a:stretch/>
        </p:blipFill>
        <p:spPr>
          <a:xfrm>
            <a:off x="0" y="0"/>
            <a:ext cx="18288000" cy="10287000"/>
          </a:xfrm>
          <a:prstGeom prst="rect">
            <a:avLst/>
          </a:prstGeom>
        </p:spPr>
      </p:pic>
      <p:sp>
        <p:nvSpPr>
          <p:cNvPr id="29" name="AutoShape 2">
            <a:extLst>
              <a:ext uri="{FF2B5EF4-FFF2-40B4-BE49-F238E27FC236}">
                <a16:creationId xmlns:a16="http://schemas.microsoft.com/office/drawing/2014/main" id="{F0291CCF-A72F-4848-8974-45A58BD1101F}"/>
              </a:ext>
            </a:extLst>
          </p:cNvPr>
          <p:cNvSpPr/>
          <p:nvPr/>
        </p:nvSpPr>
        <p:spPr>
          <a:xfrm>
            <a:off x="1028700" y="9639300"/>
            <a:ext cx="16230600" cy="9525"/>
          </a:xfrm>
          <a:prstGeom prst="rect">
            <a:avLst/>
          </a:prstGeom>
          <a:solidFill>
            <a:srgbClr val="D5D8DB"/>
          </a:solidFill>
        </p:spPr>
      </p:sp>
      <p:sp>
        <p:nvSpPr>
          <p:cNvPr id="31" name="TextBox 7">
            <a:extLst>
              <a:ext uri="{FF2B5EF4-FFF2-40B4-BE49-F238E27FC236}">
                <a16:creationId xmlns:a16="http://schemas.microsoft.com/office/drawing/2014/main" id="{48812791-712C-4C04-8AEA-45D62520C068}"/>
              </a:ext>
            </a:extLst>
          </p:cNvPr>
          <p:cNvSpPr txBox="1"/>
          <p:nvPr/>
        </p:nvSpPr>
        <p:spPr>
          <a:xfrm>
            <a:off x="1028700" y="629694"/>
            <a:ext cx="16182278" cy="500586"/>
          </a:xfrm>
          <a:prstGeom prst="rect">
            <a:avLst/>
          </a:prstGeom>
        </p:spPr>
        <p:txBody>
          <a:bodyPr wrap="square" lIns="0" tIns="0" rIns="0" bIns="0" rtlCol="0" anchor="t">
            <a:spAutoFit/>
          </a:bodyPr>
          <a:lstStyle/>
          <a:p>
            <a:pPr>
              <a:lnSpc>
                <a:spcPts val="3683"/>
              </a:lnSpc>
            </a:pPr>
            <a:r>
              <a:rPr lang="en-US" sz="4800" spc="-52" dirty="0">
                <a:solidFill>
                  <a:srgbClr val="FFC000"/>
                </a:solidFill>
                <a:latin typeface="Inter Bold"/>
              </a:rPr>
              <a:t>Key Changes: Downstream Oil and Gas Business</a:t>
            </a:r>
          </a:p>
        </p:txBody>
      </p:sp>
      <p:sp>
        <p:nvSpPr>
          <p:cNvPr id="33" name="AutoShape 10">
            <a:extLst>
              <a:ext uri="{FF2B5EF4-FFF2-40B4-BE49-F238E27FC236}">
                <a16:creationId xmlns:a16="http://schemas.microsoft.com/office/drawing/2014/main" id="{92DA6CAC-7AF1-4D84-8E95-C55EF87E5F41}"/>
              </a:ext>
            </a:extLst>
          </p:cNvPr>
          <p:cNvSpPr/>
          <p:nvPr/>
        </p:nvSpPr>
        <p:spPr>
          <a:xfrm>
            <a:off x="998963" y="1601854"/>
            <a:ext cx="16230600" cy="9525"/>
          </a:xfrm>
          <a:prstGeom prst="rect">
            <a:avLst/>
          </a:prstGeom>
          <a:solidFill>
            <a:srgbClr val="D5D8DB"/>
          </a:solidFill>
        </p:spPr>
      </p:sp>
      <p:sp>
        <p:nvSpPr>
          <p:cNvPr id="52" name="TextBox 15">
            <a:extLst>
              <a:ext uri="{FF2B5EF4-FFF2-40B4-BE49-F238E27FC236}">
                <a16:creationId xmlns:a16="http://schemas.microsoft.com/office/drawing/2014/main" id="{820D8077-1F23-4E39-AE9B-1FF0FED0BED5}"/>
              </a:ext>
            </a:extLst>
          </p:cNvPr>
          <p:cNvSpPr txBox="1"/>
          <p:nvPr/>
        </p:nvSpPr>
        <p:spPr>
          <a:xfrm>
            <a:off x="1028700" y="9871778"/>
            <a:ext cx="3964160" cy="215444"/>
          </a:xfrm>
          <a:prstGeom prst="rect">
            <a:avLst/>
          </a:prstGeom>
        </p:spPr>
        <p:txBody>
          <a:bodyPr lIns="0" tIns="0" rIns="0" bIns="0" rtlCol="0" anchor="t">
            <a:spAutoFit/>
          </a:bodyPr>
          <a:lstStyle/>
          <a:p>
            <a:r>
              <a:rPr lang="en-US" sz="1400" spc="-52" dirty="0">
                <a:solidFill>
                  <a:srgbClr val="D5D8DB"/>
                </a:solidFill>
                <a:latin typeface="Arial" panose="020B0604020202020204" pitchFamily="34" charset="0"/>
                <a:cs typeface="Arial" panose="020B0604020202020204" pitchFamily="34" charset="0"/>
              </a:rPr>
              <a:t>SSEK Indonesian Legal Consultants</a:t>
            </a:r>
          </a:p>
        </p:txBody>
      </p:sp>
      <p:sp>
        <p:nvSpPr>
          <p:cNvPr id="54" name="TextBox 15">
            <a:extLst>
              <a:ext uri="{FF2B5EF4-FFF2-40B4-BE49-F238E27FC236}">
                <a16:creationId xmlns:a16="http://schemas.microsoft.com/office/drawing/2014/main" id="{11D859AA-060F-4CC0-9E69-1B2D8B725722}"/>
              </a:ext>
            </a:extLst>
          </p:cNvPr>
          <p:cNvSpPr txBox="1"/>
          <p:nvPr/>
        </p:nvSpPr>
        <p:spPr>
          <a:xfrm>
            <a:off x="13246818" y="9871778"/>
            <a:ext cx="3964160" cy="215444"/>
          </a:xfrm>
          <a:prstGeom prst="rect">
            <a:avLst/>
          </a:prstGeom>
        </p:spPr>
        <p:txBody>
          <a:bodyPr lIns="0" tIns="0" rIns="0" bIns="0" rtlCol="0" anchor="t">
            <a:spAutoFit/>
          </a:bodyPr>
          <a:lstStyle/>
          <a:p>
            <a:pPr algn="r"/>
            <a:r>
              <a:rPr lang="en-US" sz="1400" spc="-52" dirty="0">
                <a:solidFill>
                  <a:srgbClr val="D5D8DB"/>
                </a:solidFill>
                <a:latin typeface="Arial" panose="020B0604020202020204" pitchFamily="34" charset="0"/>
                <a:cs typeface="Arial" panose="020B0604020202020204" pitchFamily="34" charset="0"/>
              </a:rPr>
              <a:t>11</a:t>
            </a:r>
          </a:p>
        </p:txBody>
      </p:sp>
      <p:graphicFrame>
        <p:nvGraphicFramePr>
          <p:cNvPr id="2" name="Table 5">
            <a:extLst>
              <a:ext uri="{FF2B5EF4-FFF2-40B4-BE49-F238E27FC236}">
                <a16:creationId xmlns:a16="http://schemas.microsoft.com/office/drawing/2014/main" id="{69EC10A8-6BAC-4E09-AA72-F60D6053BBD6}"/>
              </a:ext>
            </a:extLst>
          </p:cNvPr>
          <p:cNvGraphicFramePr>
            <a:graphicFrameLocks noGrp="1"/>
          </p:cNvGraphicFramePr>
          <p:nvPr>
            <p:extLst>
              <p:ext uri="{D42A27DB-BD31-4B8C-83A1-F6EECF244321}">
                <p14:modId xmlns:p14="http://schemas.microsoft.com/office/powerpoint/2010/main" val="1462294311"/>
              </p:ext>
            </p:extLst>
          </p:nvPr>
        </p:nvGraphicFramePr>
        <p:xfrm>
          <a:off x="980380" y="1834332"/>
          <a:ext cx="16230600" cy="6991784"/>
        </p:xfrm>
        <a:graphic>
          <a:graphicData uri="http://schemas.openxmlformats.org/drawingml/2006/table">
            <a:tbl>
              <a:tblPr firstRow="1" bandRow="1">
                <a:tableStyleId>{3B4B98B0-60AC-42C2-AFA5-B58CD77FA1E5}</a:tableStyleId>
              </a:tblPr>
              <a:tblGrid>
                <a:gridCol w="2372420">
                  <a:extLst>
                    <a:ext uri="{9D8B030D-6E8A-4147-A177-3AD203B41FA5}">
                      <a16:colId xmlns:a16="http://schemas.microsoft.com/office/drawing/2014/main" val="3886052183"/>
                    </a:ext>
                  </a:extLst>
                </a:gridCol>
                <a:gridCol w="4953000">
                  <a:extLst>
                    <a:ext uri="{9D8B030D-6E8A-4147-A177-3AD203B41FA5}">
                      <a16:colId xmlns:a16="http://schemas.microsoft.com/office/drawing/2014/main" val="2358741277"/>
                    </a:ext>
                  </a:extLst>
                </a:gridCol>
                <a:gridCol w="8905180">
                  <a:extLst>
                    <a:ext uri="{9D8B030D-6E8A-4147-A177-3AD203B41FA5}">
                      <a16:colId xmlns:a16="http://schemas.microsoft.com/office/drawing/2014/main" val="384184830"/>
                    </a:ext>
                  </a:extLst>
                </a:gridCol>
              </a:tblGrid>
              <a:tr h="841682">
                <a:tc>
                  <a:txBody>
                    <a:bodyPr/>
                    <a:lstStyle/>
                    <a:p>
                      <a:pPr algn="ctr">
                        <a:lnSpc>
                          <a:spcPct val="150000"/>
                        </a:lnSpc>
                      </a:pPr>
                      <a:r>
                        <a:rPr lang="en-US" sz="3200" dirty="0">
                          <a:solidFill>
                            <a:schemeClr val="bg1"/>
                          </a:solidFill>
                          <a:latin typeface="Arial" panose="020B0604020202020204" pitchFamily="34" charset="0"/>
                          <a:cs typeface="Arial" panose="020B0604020202020204" pitchFamily="34" charset="0"/>
                        </a:rPr>
                        <a:t>Scope</a:t>
                      </a:r>
                    </a:p>
                  </a:txBody>
                  <a:tcPr marL="121729" marR="121729" marT="60865" marB="608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3200" dirty="0">
                          <a:solidFill>
                            <a:schemeClr val="bg1"/>
                          </a:solidFill>
                          <a:latin typeface="Arial" panose="020B0604020202020204" pitchFamily="34" charset="0"/>
                          <a:cs typeface="Arial" panose="020B0604020202020204" pitchFamily="34" charset="0"/>
                        </a:rPr>
                        <a:t>Oil and Gas Law</a:t>
                      </a:r>
                    </a:p>
                  </a:txBody>
                  <a:tcPr marL="121729" marR="121729" marT="60865" marB="608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3200" dirty="0">
                          <a:solidFill>
                            <a:schemeClr val="bg1"/>
                          </a:solidFill>
                          <a:latin typeface="Arial" panose="020B0604020202020204" pitchFamily="34" charset="0"/>
                          <a:cs typeface="Arial" panose="020B0604020202020204" pitchFamily="34" charset="0"/>
                        </a:rPr>
                        <a:t>Omnibus Law</a:t>
                      </a:r>
                    </a:p>
                  </a:txBody>
                  <a:tcPr marL="121729" marR="121729" marT="60865" marB="608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7127782"/>
                  </a:ext>
                </a:extLst>
              </a:tr>
              <a:tr h="5432748">
                <a:tc>
                  <a:txBody>
                    <a:bodyPr/>
                    <a:lstStyle/>
                    <a:p>
                      <a:pPr>
                        <a:lnSpc>
                          <a:spcPct val="150000"/>
                        </a:lnSpc>
                      </a:pPr>
                      <a:r>
                        <a:rPr lang="en-US" sz="2400" dirty="0">
                          <a:solidFill>
                            <a:schemeClr val="bg1"/>
                          </a:solidFill>
                          <a:latin typeface="Arial" panose="020B0604020202020204" pitchFamily="34" charset="0"/>
                          <a:cs typeface="Arial" panose="020B0604020202020204" pitchFamily="34" charset="0"/>
                        </a:rPr>
                        <a:t>Business Licensing Requirements</a:t>
                      </a: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lgn="just">
                        <a:lnSpc>
                          <a:spcPct val="150000"/>
                        </a:lnSpc>
                        <a:buFont typeface="Wingdings" panose="05000000000000000000" pitchFamily="2" charset="2"/>
                        <a:buChar char="§"/>
                      </a:pPr>
                      <a:r>
                        <a:rPr lang="en-US" sz="2400" dirty="0">
                          <a:solidFill>
                            <a:schemeClr val="bg1"/>
                          </a:solidFill>
                          <a:latin typeface="Arial" panose="020B0604020202020204" pitchFamily="34" charset="0"/>
                          <a:cs typeface="Arial" panose="020B0604020202020204" pitchFamily="34" charset="0"/>
                        </a:rPr>
                        <a:t>Downstream activities can be conducted by a Business Entity upon obtaining a business license from the Government (Article 23)</a:t>
                      </a:r>
                    </a:p>
                    <a:p>
                      <a:pPr marL="342900" indent="-342900" algn="just">
                        <a:lnSpc>
                          <a:spcPct val="150000"/>
                        </a:lnSpc>
                        <a:buFont typeface="Wingdings" panose="05000000000000000000" pitchFamily="2" charset="2"/>
                        <a:buChar char="§"/>
                      </a:pPr>
                      <a:endParaRPr lang="en-US" sz="2400" dirty="0">
                        <a:solidFill>
                          <a:schemeClr val="bg1"/>
                        </a:solidFill>
                        <a:latin typeface="Arial" panose="020B0604020202020204" pitchFamily="34" charset="0"/>
                        <a:cs typeface="Arial" panose="020B0604020202020204" pitchFamily="34" charset="0"/>
                      </a:endParaRPr>
                    </a:p>
                    <a:p>
                      <a:pPr marL="342900" indent="-342900" algn="just">
                        <a:lnSpc>
                          <a:spcPct val="150000"/>
                        </a:lnSpc>
                        <a:buFont typeface="Wingdings" panose="05000000000000000000" pitchFamily="2" charset="2"/>
                        <a:buChar char="§"/>
                      </a:pPr>
                      <a:r>
                        <a:rPr lang="en-US" sz="2400" dirty="0">
                          <a:solidFill>
                            <a:schemeClr val="bg1"/>
                          </a:solidFill>
                          <a:latin typeface="Arial" panose="020B0604020202020204" pitchFamily="34" charset="0"/>
                          <a:cs typeface="Arial" panose="020B0604020202020204" pitchFamily="34" charset="0"/>
                        </a:rPr>
                        <a:t>The multiple business licenses for downstream activities consist of processing license, transportation license, storage and/or trading license</a:t>
                      </a: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lgn="just">
                        <a:lnSpc>
                          <a:spcPct val="150000"/>
                        </a:lnSpc>
                        <a:buFont typeface="Wingdings" panose="05000000000000000000" pitchFamily="2" charset="2"/>
                        <a:buChar char="§"/>
                      </a:pPr>
                      <a:r>
                        <a:rPr lang="en-US" sz="2400" dirty="0">
                          <a:solidFill>
                            <a:schemeClr val="bg1"/>
                          </a:solidFill>
                          <a:latin typeface="Arial" panose="020B0604020202020204" pitchFamily="34" charset="0"/>
                          <a:cs typeface="Arial" panose="020B0604020202020204" pitchFamily="34" charset="0"/>
                        </a:rPr>
                        <a:t>Omnibus Law removes the multiple business licensing requirement for downstream activities and designates a single integrated Business License from the Central Government that is applicable for all downstream activities</a:t>
                      </a:r>
                    </a:p>
                    <a:p>
                      <a:pPr marL="342900" indent="-342900" algn="just">
                        <a:lnSpc>
                          <a:spcPct val="150000"/>
                        </a:lnSpc>
                        <a:buFont typeface="Wingdings" panose="05000000000000000000" pitchFamily="2" charset="2"/>
                        <a:buChar char="§"/>
                      </a:pPr>
                      <a:endParaRPr lang="en-US" sz="2400" dirty="0">
                        <a:solidFill>
                          <a:schemeClr val="bg1"/>
                        </a:solidFill>
                        <a:latin typeface="Arial" panose="020B0604020202020204" pitchFamily="34" charset="0"/>
                        <a:cs typeface="Arial" panose="020B0604020202020204" pitchFamily="34" charset="0"/>
                      </a:endParaRPr>
                    </a:p>
                    <a:p>
                      <a:pPr marL="342900" indent="-342900" algn="just">
                        <a:lnSpc>
                          <a:spcPct val="150000"/>
                        </a:lnSpc>
                        <a:buFont typeface="Wingdings" panose="05000000000000000000" pitchFamily="2" charset="2"/>
                        <a:buChar char="§"/>
                      </a:pPr>
                      <a:r>
                        <a:rPr lang="en-US" sz="2400" dirty="0">
                          <a:solidFill>
                            <a:schemeClr val="bg1"/>
                          </a:solidFill>
                          <a:latin typeface="Arial" panose="020B0604020202020204" pitchFamily="34" charset="0"/>
                          <a:cs typeface="Arial" panose="020B0604020202020204" pitchFamily="34" charset="0"/>
                        </a:rPr>
                        <a:t>Business License will be processed through an online system managed by the Central Government</a:t>
                      </a: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5032407"/>
                  </a:ext>
                </a:extLst>
              </a:tr>
            </a:tbl>
          </a:graphicData>
        </a:graphic>
      </p:graphicFrame>
    </p:spTree>
    <p:extLst>
      <p:ext uri="{BB962C8B-B14F-4D97-AF65-F5344CB8AC3E}">
        <p14:creationId xmlns:p14="http://schemas.microsoft.com/office/powerpoint/2010/main" val="182891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D2B42"/>
        </a:solidFill>
        <a:effectLst/>
      </p:bgPr>
    </p:bg>
    <p:spTree>
      <p:nvGrpSpPr>
        <p:cNvPr id="1" name=""/>
        <p:cNvGrpSpPr/>
        <p:nvPr/>
      </p:nvGrpSpPr>
      <p:grpSpPr>
        <a:xfrm>
          <a:off x="0" y="0"/>
          <a:ext cx="0" cy="0"/>
          <a:chOff x="0" y="0"/>
          <a:chExt cx="0" cy="0"/>
        </a:xfrm>
      </p:grpSpPr>
      <p:pic>
        <p:nvPicPr>
          <p:cNvPr id="3" name="Picture 2" descr="A crane next to a body of water&#10;&#10;Description automatically generated">
            <a:extLst>
              <a:ext uri="{FF2B5EF4-FFF2-40B4-BE49-F238E27FC236}">
                <a16:creationId xmlns:a16="http://schemas.microsoft.com/office/drawing/2014/main" id="{EB78B208-18E3-4384-B183-F4E096FD321E}"/>
              </a:ext>
            </a:extLst>
          </p:cNvPr>
          <p:cNvPicPr>
            <a:picLocks noChangeAspect="1"/>
          </p:cNvPicPr>
          <p:nvPr/>
        </p:nvPicPr>
        <p:blipFill rotWithShape="1">
          <a:blip r:embed="rId3">
            <a:alphaModFix amt="3000"/>
            <a:extLst>
              <a:ext uri="{28A0092B-C50C-407E-A947-70E740481C1C}">
                <a14:useLocalDpi xmlns:a14="http://schemas.microsoft.com/office/drawing/2010/main" val="0"/>
              </a:ext>
            </a:extLst>
          </a:blip>
          <a:srcRect l="5556" r="5556"/>
          <a:stretch/>
        </p:blipFill>
        <p:spPr>
          <a:xfrm>
            <a:off x="0" y="0"/>
            <a:ext cx="18288000" cy="10287000"/>
          </a:xfrm>
          <a:prstGeom prst="rect">
            <a:avLst/>
          </a:prstGeom>
        </p:spPr>
      </p:pic>
      <p:sp>
        <p:nvSpPr>
          <p:cNvPr id="29" name="AutoShape 2">
            <a:extLst>
              <a:ext uri="{FF2B5EF4-FFF2-40B4-BE49-F238E27FC236}">
                <a16:creationId xmlns:a16="http://schemas.microsoft.com/office/drawing/2014/main" id="{F0291CCF-A72F-4848-8974-45A58BD1101F}"/>
              </a:ext>
            </a:extLst>
          </p:cNvPr>
          <p:cNvSpPr/>
          <p:nvPr/>
        </p:nvSpPr>
        <p:spPr>
          <a:xfrm>
            <a:off x="1028700" y="9639300"/>
            <a:ext cx="16230600" cy="9525"/>
          </a:xfrm>
          <a:prstGeom prst="rect">
            <a:avLst/>
          </a:prstGeom>
          <a:solidFill>
            <a:srgbClr val="D5D8DB"/>
          </a:solidFill>
        </p:spPr>
      </p:sp>
      <p:sp>
        <p:nvSpPr>
          <p:cNvPr id="31" name="TextBox 7">
            <a:extLst>
              <a:ext uri="{FF2B5EF4-FFF2-40B4-BE49-F238E27FC236}">
                <a16:creationId xmlns:a16="http://schemas.microsoft.com/office/drawing/2014/main" id="{48812791-712C-4C04-8AEA-45D62520C068}"/>
              </a:ext>
            </a:extLst>
          </p:cNvPr>
          <p:cNvSpPr txBox="1"/>
          <p:nvPr/>
        </p:nvSpPr>
        <p:spPr>
          <a:xfrm>
            <a:off x="1028700" y="629694"/>
            <a:ext cx="16182278" cy="500586"/>
          </a:xfrm>
          <a:prstGeom prst="rect">
            <a:avLst/>
          </a:prstGeom>
        </p:spPr>
        <p:txBody>
          <a:bodyPr wrap="square" lIns="0" tIns="0" rIns="0" bIns="0" rtlCol="0" anchor="t">
            <a:spAutoFit/>
          </a:bodyPr>
          <a:lstStyle/>
          <a:p>
            <a:pPr>
              <a:lnSpc>
                <a:spcPts val="3683"/>
              </a:lnSpc>
            </a:pPr>
            <a:r>
              <a:rPr lang="en-US" sz="4800" spc="-52" dirty="0">
                <a:solidFill>
                  <a:srgbClr val="FFC000"/>
                </a:solidFill>
                <a:latin typeface="Inter Bold"/>
              </a:rPr>
              <a:t>Key Changes: Downstream Oil and Gas Business</a:t>
            </a:r>
          </a:p>
        </p:txBody>
      </p:sp>
      <p:sp>
        <p:nvSpPr>
          <p:cNvPr id="33" name="AutoShape 10">
            <a:extLst>
              <a:ext uri="{FF2B5EF4-FFF2-40B4-BE49-F238E27FC236}">
                <a16:creationId xmlns:a16="http://schemas.microsoft.com/office/drawing/2014/main" id="{92DA6CAC-7AF1-4D84-8E95-C55EF87E5F41}"/>
              </a:ext>
            </a:extLst>
          </p:cNvPr>
          <p:cNvSpPr/>
          <p:nvPr/>
        </p:nvSpPr>
        <p:spPr>
          <a:xfrm>
            <a:off x="998963" y="1601854"/>
            <a:ext cx="16230600" cy="9525"/>
          </a:xfrm>
          <a:prstGeom prst="rect">
            <a:avLst/>
          </a:prstGeom>
          <a:solidFill>
            <a:srgbClr val="D5D8DB"/>
          </a:solidFill>
        </p:spPr>
      </p:sp>
      <p:sp>
        <p:nvSpPr>
          <p:cNvPr id="52" name="TextBox 15">
            <a:extLst>
              <a:ext uri="{FF2B5EF4-FFF2-40B4-BE49-F238E27FC236}">
                <a16:creationId xmlns:a16="http://schemas.microsoft.com/office/drawing/2014/main" id="{820D8077-1F23-4E39-AE9B-1FF0FED0BED5}"/>
              </a:ext>
            </a:extLst>
          </p:cNvPr>
          <p:cNvSpPr txBox="1"/>
          <p:nvPr/>
        </p:nvSpPr>
        <p:spPr>
          <a:xfrm>
            <a:off x="1028700" y="9871778"/>
            <a:ext cx="3964160" cy="215444"/>
          </a:xfrm>
          <a:prstGeom prst="rect">
            <a:avLst/>
          </a:prstGeom>
        </p:spPr>
        <p:txBody>
          <a:bodyPr lIns="0" tIns="0" rIns="0" bIns="0" rtlCol="0" anchor="t">
            <a:spAutoFit/>
          </a:bodyPr>
          <a:lstStyle/>
          <a:p>
            <a:r>
              <a:rPr lang="en-US" sz="1400" spc="-52" dirty="0">
                <a:solidFill>
                  <a:srgbClr val="D5D8DB"/>
                </a:solidFill>
                <a:latin typeface="Arial" panose="020B0604020202020204" pitchFamily="34" charset="0"/>
                <a:cs typeface="Arial" panose="020B0604020202020204" pitchFamily="34" charset="0"/>
              </a:rPr>
              <a:t>SSEK Indonesian Legal Consultants</a:t>
            </a:r>
          </a:p>
        </p:txBody>
      </p:sp>
      <p:sp>
        <p:nvSpPr>
          <p:cNvPr id="54" name="TextBox 15">
            <a:extLst>
              <a:ext uri="{FF2B5EF4-FFF2-40B4-BE49-F238E27FC236}">
                <a16:creationId xmlns:a16="http://schemas.microsoft.com/office/drawing/2014/main" id="{11D859AA-060F-4CC0-9E69-1B2D8B725722}"/>
              </a:ext>
            </a:extLst>
          </p:cNvPr>
          <p:cNvSpPr txBox="1"/>
          <p:nvPr/>
        </p:nvSpPr>
        <p:spPr>
          <a:xfrm>
            <a:off x="13246818" y="9871778"/>
            <a:ext cx="3964160" cy="215444"/>
          </a:xfrm>
          <a:prstGeom prst="rect">
            <a:avLst/>
          </a:prstGeom>
        </p:spPr>
        <p:txBody>
          <a:bodyPr lIns="0" tIns="0" rIns="0" bIns="0" rtlCol="0" anchor="t">
            <a:spAutoFit/>
          </a:bodyPr>
          <a:lstStyle/>
          <a:p>
            <a:pPr algn="r"/>
            <a:r>
              <a:rPr lang="en-US" sz="1400" spc="-52" dirty="0">
                <a:solidFill>
                  <a:srgbClr val="D5D8DB"/>
                </a:solidFill>
                <a:latin typeface="Arial" panose="020B0604020202020204" pitchFamily="34" charset="0"/>
                <a:cs typeface="Arial" panose="020B0604020202020204" pitchFamily="34" charset="0"/>
              </a:rPr>
              <a:t>12</a:t>
            </a:r>
          </a:p>
        </p:txBody>
      </p:sp>
      <p:graphicFrame>
        <p:nvGraphicFramePr>
          <p:cNvPr id="2" name="Table 5">
            <a:extLst>
              <a:ext uri="{FF2B5EF4-FFF2-40B4-BE49-F238E27FC236}">
                <a16:creationId xmlns:a16="http://schemas.microsoft.com/office/drawing/2014/main" id="{69EC10A8-6BAC-4E09-AA72-F60D6053BBD6}"/>
              </a:ext>
            </a:extLst>
          </p:cNvPr>
          <p:cNvGraphicFramePr>
            <a:graphicFrameLocks noGrp="1"/>
          </p:cNvGraphicFramePr>
          <p:nvPr>
            <p:extLst>
              <p:ext uri="{D42A27DB-BD31-4B8C-83A1-F6EECF244321}">
                <p14:modId xmlns:p14="http://schemas.microsoft.com/office/powerpoint/2010/main" val="2102964986"/>
              </p:ext>
            </p:extLst>
          </p:nvPr>
        </p:nvGraphicFramePr>
        <p:xfrm>
          <a:off x="980380" y="2019300"/>
          <a:ext cx="16230600" cy="7190170"/>
        </p:xfrm>
        <a:graphic>
          <a:graphicData uri="http://schemas.openxmlformats.org/drawingml/2006/table">
            <a:tbl>
              <a:tblPr firstRow="1" bandRow="1">
                <a:tableStyleId>{3B4B98B0-60AC-42C2-AFA5-B58CD77FA1E5}</a:tableStyleId>
              </a:tblPr>
              <a:tblGrid>
                <a:gridCol w="2372420">
                  <a:extLst>
                    <a:ext uri="{9D8B030D-6E8A-4147-A177-3AD203B41FA5}">
                      <a16:colId xmlns:a16="http://schemas.microsoft.com/office/drawing/2014/main" val="3886052183"/>
                    </a:ext>
                  </a:extLst>
                </a:gridCol>
                <a:gridCol w="4953000">
                  <a:extLst>
                    <a:ext uri="{9D8B030D-6E8A-4147-A177-3AD203B41FA5}">
                      <a16:colId xmlns:a16="http://schemas.microsoft.com/office/drawing/2014/main" val="2358741277"/>
                    </a:ext>
                  </a:extLst>
                </a:gridCol>
                <a:gridCol w="8905180">
                  <a:extLst>
                    <a:ext uri="{9D8B030D-6E8A-4147-A177-3AD203B41FA5}">
                      <a16:colId xmlns:a16="http://schemas.microsoft.com/office/drawing/2014/main" val="384184830"/>
                    </a:ext>
                  </a:extLst>
                </a:gridCol>
              </a:tblGrid>
              <a:tr h="493681">
                <a:tc>
                  <a:txBody>
                    <a:bodyPr/>
                    <a:lstStyle/>
                    <a:p>
                      <a:pPr algn="ctr">
                        <a:lnSpc>
                          <a:spcPct val="150000"/>
                        </a:lnSpc>
                      </a:pPr>
                      <a:r>
                        <a:rPr lang="en-US" sz="3200" dirty="0">
                          <a:solidFill>
                            <a:schemeClr val="bg1"/>
                          </a:solidFill>
                          <a:latin typeface="Arial" panose="020B0604020202020204" pitchFamily="34" charset="0"/>
                          <a:cs typeface="Arial" panose="020B0604020202020204" pitchFamily="34" charset="0"/>
                        </a:rPr>
                        <a:t>Scope</a:t>
                      </a:r>
                    </a:p>
                  </a:txBody>
                  <a:tcPr marL="121729" marR="121729" marT="60865" marB="608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3200" dirty="0">
                          <a:solidFill>
                            <a:schemeClr val="bg1"/>
                          </a:solidFill>
                          <a:latin typeface="Arial" panose="020B0604020202020204" pitchFamily="34" charset="0"/>
                          <a:cs typeface="Arial" panose="020B0604020202020204" pitchFamily="34" charset="0"/>
                        </a:rPr>
                        <a:t>Oil and Gas Law</a:t>
                      </a:r>
                    </a:p>
                  </a:txBody>
                  <a:tcPr marL="121729" marR="121729" marT="60865" marB="608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3200" dirty="0">
                          <a:solidFill>
                            <a:schemeClr val="bg1"/>
                          </a:solidFill>
                          <a:latin typeface="Arial" panose="020B0604020202020204" pitchFamily="34" charset="0"/>
                          <a:cs typeface="Arial" panose="020B0604020202020204" pitchFamily="34" charset="0"/>
                        </a:rPr>
                        <a:t>Omnibus Law</a:t>
                      </a:r>
                    </a:p>
                  </a:txBody>
                  <a:tcPr marL="121729" marR="121729" marT="60865" marB="608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7127782"/>
                  </a:ext>
                </a:extLst>
              </a:tr>
              <a:tr h="493681">
                <a:tc>
                  <a:txBody>
                    <a:bodyPr/>
                    <a:lstStyle/>
                    <a:p>
                      <a:pPr>
                        <a:lnSpc>
                          <a:spcPct val="150000"/>
                        </a:lnSpc>
                      </a:pPr>
                      <a:r>
                        <a:rPr lang="en-US" sz="2300" dirty="0">
                          <a:solidFill>
                            <a:schemeClr val="bg1"/>
                          </a:solidFill>
                          <a:latin typeface="Arial" panose="020B0604020202020204" pitchFamily="34" charset="0"/>
                          <a:cs typeface="Arial" panose="020B0604020202020204" pitchFamily="34" charset="0"/>
                        </a:rPr>
                        <a:t>Sanctions </a:t>
                      </a: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lgn="just">
                        <a:lnSpc>
                          <a:spcPct val="150000"/>
                        </a:lnSpc>
                        <a:buFont typeface="Wingdings" panose="05000000000000000000" pitchFamily="2" charset="2"/>
                        <a:buChar char="§"/>
                      </a:pPr>
                      <a:r>
                        <a:rPr lang="en-US" sz="2300" dirty="0">
                          <a:solidFill>
                            <a:schemeClr val="bg1"/>
                          </a:solidFill>
                          <a:latin typeface="Arial" panose="020B0604020202020204" pitchFamily="34" charset="0"/>
                          <a:cs typeface="Arial" panose="020B0604020202020204" pitchFamily="34" charset="0"/>
                        </a:rPr>
                        <a:t>Downstream activities without a business license</a:t>
                      </a:r>
                    </a:p>
                    <a:p>
                      <a:pPr marL="342900" indent="-342900" algn="just">
                        <a:lnSpc>
                          <a:spcPct val="150000"/>
                        </a:lnSpc>
                        <a:buFont typeface="Wingdings" panose="05000000000000000000" pitchFamily="2" charset="2"/>
                        <a:buChar char="§"/>
                      </a:pPr>
                      <a:endParaRPr lang="en-US" sz="2300" dirty="0">
                        <a:solidFill>
                          <a:schemeClr val="bg1"/>
                        </a:solidFill>
                        <a:latin typeface="Arial" panose="020B0604020202020204" pitchFamily="34" charset="0"/>
                        <a:cs typeface="Arial" panose="020B0604020202020204" pitchFamily="34" charset="0"/>
                      </a:endParaRPr>
                    </a:p>
                    <a:p>
                      <a:pPr marL="290513" indent="0" algn="just">
                        <a:lnSpc>
                          <a:spcPct val="150000"/>
                        </a:lnSpc>
                        <a:buFont typeface="Wingdings" panose="05000000000000000000" pitchFamily="2" charset="2"/>
                        <a:buNone/>
                      </a:pPr>
                      <a:r>
                        <a:rPr lang="en-US" sz="2300" dirty="0">
                          <a:solidFill>
                            <a:schemeClr val="bg1"/>
                          </a:solidFill>
                          <a:latin typeface="Arial" panose="020B0604020202020204" pitchFamily="34" charset="0"/>
                          <a:cs typeface="Arial" panose="020B0604020202020204" pitchFamily="34" charset="0"/>
                        </a:rPr>
                        <a:t>A party conducting any downstream business activities </a:t>
                      </a:r>
                      <a:r>
                        <a:rPr lang="en-US" sz="2300" u="sng" dirty="0">
                          <a:solidFill>
                            <a:schemeClr val="bg1"/>
                          </a:solidFill>
                          <a:latin typeface="Arial" panose="020B0604020202020204" pitchFamily="34" charset="0"/>
                          <a:cs typeface="Arial" panose="020B0604020202020204" pitchFamily="34" charset="0"/>
                        </a:rPr>
                        <a:t>without a business license</a:t>
                      </a:r>
                      <a:r>
                        <a:rPr lang="en-US" sz="2300" dirty="0">
                          <a:solidFill>
                            <a:schemeClr val="bg1"/>
                          </a:solidFill>
                          <a:latin typeface="Arial" panose="020B0604020202020204" pitchFamily="34" charset="0"/>
                          <a:cs typeface="Arial" panose="020B0604020202020204" pitchFamily="34" charset="0"/>
                        </a:rPr>
                        <a:t> is subject to imprisonment and a fine, with the maximum amounts differing according to the type of activity, i.e. processing, transportation, storage or trading (Article 53)</a:t>
                      </a: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lgn="just">
                        <a:lnSpc>
                          <a:spcPct val="150000"/>
                        </a:lnSpc>
                        <a:buFont typeface="Wingdings" panose="05000000000000000000" pitchFamily="2" charset="2"/>
                        <a:buChar char="§"/>
                      </a:pPr>
                      <a:r>
                        <a:rPr lang="en-US" sz="2300" dirty="0">
                          <a:solidFill>
                            <a:schemeClr val="bg1"/>
                          </a:solidFill>
                          <a:latin typeface="Arial" panose="020B0604020202020204" pitchFamily="34" charset="0"/>
                          <a:cs typeface="Arial" panose="020B0604020202020204" pitchFamily="34" charset="0"/>
                        </a:rPr>
                        <a:t>Downstream activities without a business license</a:t>
                      </a:r>
                    </a:p>
                    <a:p>
                      <a:pPr marL="342900" indent="-342900" algn="just">
                        <a:lnSpc>
                          <a:spcPct val="150000"/>
                        </a:lnSpc>
                        <a:buFont typeface="Wingdings" panose="05000000000000000000" pitchFamily="2" charset="2"/>
                        <a:buChar char="§"/>
                      </a:pPr>
                      <a:endParaRPr lang="en-US" sz="2300" dirty="0">
                        <a:solidFill>
                          <a:schemeClr val="bg1"/>
                        </a:solidFill>
                        <a:latin typeface="Arial" panose="020B0604020202020204" pitchFamily="34" charset="0"/>
                        <a:cs typeface="Arial" panose="020B0604020202020204" pitchFamily="34" charset="0"/>
                      </a:endParaRPr>
                    </a:p>
                    <a:p>
                      <a:pPr marL="914400" indent="-392113" algn="just">
                        <a:lnSpc>
                          <a:spcPct val="150000"/>
                        </a:lnSpc>
                        <a:buFont typeface="+mj-lt"/>
                        <a:buAutoNum type="romanLcPeriod"/>
                      </a:pPr>
                      <a:r>
                        <a:rPr lang="en-US" sz="2300" dirty="0">
                          <a:solidFill>
                            <a:schemeClr val="bg1"/>
                          </a:solidFill>
                          <a:latin typeface="Arial" panose="020B0604020202020204" pitchFamily="34" charset="0"/>
                          <a:cs typeface="Arial" panose="020B0604020202020204" pitchFamily="34" charset="0"/>
                        </a:rPr>
                        <a:t>A party conducting any downstream business activities </a:t>
                      </a:r>
                      <a:r>
                        <a:rPr lang="en-US" sz="2300" u="sng" dirty="0">
                          <a:solidFill>
                            <a:schemeClr val="bg1"/>
                          </a:solidFill>
                          <a:latin typeface="Arial" panose="020B0604020202020204" pitchFamily="34" charset="0"/>
                          <a:cs typeface="Arial" panose="020B0604020202020204" pitchFamily="34" charset="0"/>
                        </a:rPr>
                        <a:t>without a Business License </a:t>
                      </a:r>
                      <a:r>
                        <a:rPr lang="en-US" sz="2300" dirty="0">
                          <a:solidFill>
                            <a:schemeClr val="bg1"/>
                          </a:solidFill>
                          <a:latin typeface="Arial" panose="020B0604020202020204" pitchFamily="34" charset="0"/>
                          <a:cs typeface="Arial" panose="020B0604020202020204" pitchFamily="34" charset="0"/>
                        </a:rPr>
                        <a:t>shall be subject to administrative sanctions in the form of termination of business and/or activities, a fine and/or “coercion” (</a:t>
                      </a:r>
                      <a:r>
                        <a:rPr lang="en-US" sz="2300" i="1" dirty="0" err="1">
                          <a:solidFill>
                            <a:schemeClr val="bg1"/>
                          </a:solidFill>
                          <a:latin typeface="Arial" panose="020B0604020202020204" pitchFamily="34" charset="0"/>
                          <a:cs typeface="Arial" panose="020B0604020202020204" pitchFamily="34" charset="0"/>
                        </a:rPr>
                        <a:t>paksaan</a:t>
                      </a:r>
                      <a:r>
                        <a:rPr lang="en-US" sz="2300" dirty="0">
                          <a:solidFill>
                            <a:schemeClr val="bg1"/>
                          </a:solidFill>
                          <a:latin typeface="Arial" panose="020B0604020202020204" pitchFamily="34" charset="0"/>
                          <a:cs typeface="Arial" panose="020B0604020202020204" pitchFamily="34" charset="0"/>
                        </a:rPr>
                        <a:t>) by the Central Government (Article 23A)</a:t>
                      </a:r>
                    </a:p>
                    <a:p>
                      <a:pPr marL="914400" indent="-392113" algn="just">
                        <a:lnSpc>
                          <a:spcPct val="150000"/>
                        </a:lnSpc>
                        <a:buFont typeface="+mj-lt"/>
                        <a:buNone/>
                      </a:pPr>
                      <a:r>
                        <a:rPr lang="en-US" sz="2300" dirty="0">
                          <a:solidFill>
                            <a:schemeClr val="bg1"/>
                          </a:solidFill>
                          <a:latin typeface="Arial" panose="020B0604020202020204" pitchFamily="34" charset="0"/>
                          <a:cs typeface="Arial" panose="020B0604020202020204" pitchFamily="34" charset="0"/>
                        </a:rPr>
                        <a:t>	(there is no elaboration on what is meant by coercion (</a:t>
                      </a:r>
                      <a:r>
                        <a:rPr lang="en-US" sz="2300" i="1" dirty="0" err="1">
                          <a:solidFill>
                            <a:schemeClr val="bg1"/>
                          </a:solidFill>
                          <a:latin typeface="Arial" panose="020B0604020202020204" pitchFamily="34" charset="0"/>
                          <a:cs typeface="Arial" panose="020B0604020202020204" pitchFamily="34" charset="0"/>
                        </a:rPr>
                        <a:t>paksaan</a:t>
                      </a:r>
                      <a:r>
                        <a:rPr lang="en-US" sz="2300" dirty="0">
                          <a:solidFill>
                            <a:schemeClr val="bg1"/>
                          </a:solidFill>
                          <a:latin typeface="Arial" panose="020B0604020202020204" pitchFamily="34" charset="0"/>
                          <a:cs typeface="Arial" panose="020B0604020202020204" pitchFamily="34" charset="0"/>
                        </a:rPr>
                        <a:t>))</a:t>
                      </a:r>
                    </a:p>
                    <a:p>
                      <a:pPr marL="914400" indent="-392113" algn="just">
                        <a:lnSpc>
                          <a:spcPct val="150000"/>
                        </a:lnSpc>
                        <a:buFont typeface="+mj-lt"/>
                        <a:buNone/>
                      </a:pPr>
                      <a:r>
                        <a:rPr lang="en-US" sz="2300" dirty="0">
                          <a:solidFill>
                            <a:schemeClr val="bg1"/>
                          </a:solidFill>
                          <a:latin typeface="Arial" panose="020B0604020202020204" pitchFamily="34" charset="0"/>
                          <a:cs typeface="Arial" panose="020B0604020202020204" pitchFamily="34" charset="0"/>
                        </a:rPr>
                        <a:t>	The criteria, type, fine amounts and procedures for administrative sanctions shall be regulated by a Government Regulation</a:t>
                      </a: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5032407"/>
                  </a:ext>
                </a:extLst>
              </a:tr>
            </a:tbl>
          </a:graphicData>
        </a:graphic>
      </p:graphicFrame>
    </p:spTree>
    <p:extLst>
      <p:ext uri="{BB962C8B-B14F-4D97-AF65-F5344CB8AC3E}">
        <p14:creationId xmlns:p14="http://schemas.microsoft.com/office/powerpoint/2010/main" val="2323235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D2B42"/>
        </a:solidFill>
        <a:effectLst/>
      </p:bgPr>
    </p:bg>
    <p:spTree>
      <p:nvGrpSpPr>
        <p:cNvPr id="1" name=""/>
        <p:cNvGrpSpPr/>
        <p:nvPr/>
      </p:nvGrpSpPr>
      <p:grpSpPr>
        <a:xfrm>
          <a:off x="0" y="0"/>
          <a:ext cx="0" cy="0"/>
          <a:chOff x="0" y="0"/>
          <a:chExt cx="0" cy="0"/>
        </a:xfrm>
      </p:grpSpPr>
      <p:pic>
        <p:nvPicPr>
          <p:cNvPr id="3" name="Picture 2" descr="A crane next to a body of water&#10;&#10;Description automatically generated">
            <a:extLst>
              <a:ext uri="{FF2B5EF4-FFF2-40B4-BE49-F238E27FC236}">
                <a16:creationId xmlns:a16="http://schemas.microsoft.com/office/drawing/2014/main" id="{0C17A5E2-D305-477B-8DB2-DD393EEA4011}"/>
              </a:ext>
            </a:extLst>
          </p:cNvPr>
          <p:cNvPicPr>
            <a:picLocks noChangeAspect="1"/>
          </p:cNvPicPr>
          <p:nvPr/>
        </p:nvPicPr>
        <p:blipFill rotWithShape="1">
          <a:blip r:embed="rId2">
            <a:alphaModFix amt="3000"/>
            <a:extLst>
              <a:ext uri="{28A0092B-C50C-407E-A947-70E740481C1C}">
                <a14:useLocalDpi xmlns:a14="http://schemas.microsoft.com/office/drawing/2010/main" val="0"/>
              </a:ext>
            </a:extLst>
          </a:blip>
          <a:srcRect l="5556" r="5556"/>
          <a:stretch/>
        </p:blipFill>
        <p:spPr>
          <a:xfrm>
            <a:off x="0" y="0"/>
            <a:ext cx="18288000" cy="10287000"/>
          </a:xfrm>
          <a:prstGeom prst="rect">
            <a:avLst/>
          </a:prstGeom>
        </p:spPr>
      </p:pic>
      <p:sp>
        <p:nvSpPr>
          <p:cNvPr id="29" name="AutoShape 2">
            <a:extLst>
              <a:ext uri="{FF2B5EF4-FFF2-40B4-BE49-F238E27FC236}">
                <a16:creationId xmlns:a16="http://schemas.microsoft.com/office/drawing/2014/main" id="{F0291CCF-A72F-4848-8974-45A58BD1101F}"/>
              </a:ext>
            </a:extLst>
          </p:cNvPr>
          <p:cNvSpPr/>
          <p:nvPr/>
        </p:nvSpPr>
        <p:spPr>
          <a:xfrm>
            <a:off x="1028700" y="9639300"/>
            <a:ext cx="16230600" cy="9525"/>
          </a:xfrm>
          <a:prstGeom prst="rect">
            <a:avLst/>
          </a:prstGeom>
          <a:solidFill>
            <a:srgbClr val="D5D8DB"/>
          </a:solidFill>
        </p:spPr>
      </p:sp>
      <p:sp>
        <p:nvSpPr>
          <p:cNvPr id="31" name="TextBox 7">
            <a:extLst>
              <a:ext uri="{FF2B5EF4-FFF2-40B4-BE49-F238E27FC236}">
                <a16:creationId xmlns:a16="http://schemas.microsoft.com/office/drawing/2014/main" id="{48812791-712C-4C04-8AEA-45D62520C068}"/>
              </a:ext>
            </a:extLst>
          </p:cNvPr>
          <p:cNvSpPr txBox="1"/>
          <p:nvPr/>
        </p:nvSpPr>
        <p:spPr>
          <a:xfrm>
            <a:off x="1028700" y="629694"/>
            <a:ext cx="16182278" cy="500586"/>
          </a:xfrm>
          <a:prstGeom prst="rect">
            <a:avLst/>
          </a:prstGeom>
        </p:spPr>
        <p:txBody>
          <a:bodyPr wrap="square" lIns="0" tIns="0" rIns="0" bIns="0" rtlCol="0" anchor="t">
            <a:spAutoFit/>
          </a:bodyPr>
          <a:lstStyle/>
          <a:p>
            <a:pPr>
              <a:lnSpc>
                <a:spcPts val="3683"/>
              </a:lnSpc>
            </a:pPr>
            <a:r>
              <a:rPr lang="en-US" sz="4800" spc="-52" dirty="0">
                <a:solidFill>
                  <a:srgbClr val="FFC000"/>
                </a:solidFill>
                <a:latin typeface="Inter Bold"/>
              </a:rPr>
              <a:t>Key Changes: Downstream Oil and Gas Business</a:t>
            </a:r>
          </a:p>
        </p:txBody>
      </p:sp>
      <p:sp>
        <p:nvSpPr>
          <p:cNvPr id="33" name="AutoShape 10">
            <a:extLst>
              <a:ext uri="{FF2B5EF4-FFF2-40B4-BE49-F238E27FC236}">
                <a16:creationId xmlns:a16="http://schemas.microsoft.com/office/drawing/2014/main" id="{92DA6CAC-7AF1-4D84-8E95-C55EF87E5F41}"/>
              </a:ext>
            </a:extLst>
          </p:cNvPr>
          <p:cNvSpPr/>
          <p:nvPr/>
        </p:nvSpPr>
        <p:spPr>
          <a:xfrm>
            <a:off x="998963" y="1601854"/>
            <a:ext cx="16230600" cy="9525"/>
          </a:xfrm>
          <a:prstGeom prst="rect">
            <a:avLst/>
          </a:prstGeom>
          <a:solidFill>
            <a:srgbClr val="D5D8DB"/>
          </a:solidFill>
        </p:spPr>
      </p:sp>
      <p:sp>
        <p:nvSpPr>
          <p:cNvPr id="52" name="TextBox 15">
            <a:extLst>
              <a:ext uri="{FF2B5EF4-FFF2-40B4-BE49-F238E27FC236}">
                <a16:creationId xmlns:a16="http://schemas.microsoft.com/office/drawing/2014/main" id="{820D8077-1F23-4E39-AE9B-1FF0FED0BED5}"/>
              </a:ext>
            </a:extLst>
          </p:cNvPr>
          <p:cNvSpPr txBox="1"/>
          <p:nvPr/>
        </p:nvSpPr>
        <p:spPr>
          <a:xfrm>
            <a:off x="1028700" y="9871778"/>
            <a:ext cx="3964160" cy="215444"/>
          </a:xfrm>
          <a:prstGeom prst="rect">
            <a:avLst/>
          </a:prstGeom>
        </p:spPr>
        <p:txBody>
          <a:bodyPr lIns="0" tIns="0" rIns="0" bIns="0" rtlCol="0" anchor="t">
            <a:spAutoFit/>
          </a:bodyPr>
          <a:lstStyle/>
          <a:p>
            <a:r>
              <a:rPr lang="en-US" sz="1400" spc="-52" dirty="0">
                <a:solidFill>
                  <a:srgbClr val="D5D8DB"/>
                </a:solidFill>
                <a:latin typeface="Arial" panose="020B0604020202020204" pitchFamily="34" charset="0"/>
                <a:cs typeface="Arial" panose="020B0604020202020204" pitchFamily="34" charset="0"/>
              </a:rPr>
              <a:t>SSEK Indonesian Legal Consultants</a:t>
            </a:r>
          </a:p>
        </p:txBody>
      </p:sp>
      <p:sp>
        <p:nvSpPr>
          <p:cNvPr id="54" name="TextBox 15">
            <a:extLst>
              <a:ext uri="{FF2B5EF4-FFF2-40B4-BE49-F238E27FC236}">
                <a16:creationId xmlns:a16="http://schemas.microsoft.com/office/drawing/2014/main" id="{11D859AA-060F-4CC0-9E69-1B2D8B725722}"/>
              </a:ext>
            </a:extLst>
          </p:cNvPr>
          <p:cNvSpPr txBox="1"/>
          <p:nvPr/>
        </p:nvSpPr>
        <p:spPr>
          <a:xfrm>
            <a:off x="13246818" y="9871778"/>
            <a:ext cx="3964160" cy="215444"/>
          </a:xfrm>
          <a:prstGeom prst="rect">
            <a:avLst/>
          </a:prstGeom>
        </p:spPr>
        <p:txBody>
          <a:bodyPr lIns="0" tIns="0" rIns="0" bIns="0" rtlCol="0" anchor="t">
            <a:spAutoFit/>
          </a:bodyPr>
          <a:lstStyle/>
          <a:p>
            <a:pPr algn="r"/>
            <a:r>
              <a:rPr lang="en-US" sz="1400" spc="-52" dirty="0">
                <a:solidFill>
                  <a:srgbClr val="D5D8DB"/>
                </a:solidFill>
                <a:latin typeface="Arial" panose="020B0604020202020204" pitchFamily="34" charset="0"/>
                <a:cs typeface="Arial" panose="020B0604020202020204" pitchFamily="34" charset="0"/>
              </a:rPr>
              <a:t>13</a:t>
            </a:r>
          </a:p>
        </p:txBody>
      </p:sp>
      <p:graphicFrame>
        <p:nvGraphicFramePr>
          <p:cNvPr id="2" name="Table 5">
            <a:extLst>
              <a:ext uri="{FF2B5EF4-FFF2-40B4-BE49-F238E27FC236}">
                <a16:creationId xmlns:a16="http://schemas.microsoft.com/office/drawing/2014/main" id="{69EC10A8-6BAC-4E09-AA72-F60D6053BBD6}"/>
              </a:ext>
            </a:extLst>
          </p:cNvPr>
          <p:cNvGraphicFramePr>
            <a:graphicFrameLocks noGrp="1"/>
          </p:cNvGraphicFramePr>
          <p:nvPr>
            <p:extLst>
              <p:ext uri="{D42A27DB-BD31-4B8C-83A1-F6EECF244321}">
                <p14:modId xmlns:p14="http://schemas.microsoft.com/office/powerpoint/2010/main" val="3017078609"/>
              </p:ext>
            </p:extLst>
          </p:nvPr>
        </p:nvGraphicFramePr>
        <p:xfrm>
          <a:off x="980380" y="2019300"/>
          <a:ext cx="16230600" cy="5987353"/>
        </p:xfrm>
        <a:graphic>
          <a:graphicData uri="http://schemas.openxmlformats.org/drawingml/2006/table">
            <a:tbl>
              <a:tblPr firstRow="1" bandRow="1">
                <a:tableStyleId>{3B4B98B0-60AC-42C2-AFA5-B58CD77FA1E5}</a:tableStyleId>
              </a:tblPr>
              <a:tblGrid>
                <a:gridCol w="2372420">
                  <a:extLst>
                    <a:ext uri="{9D8B030D-6E8A-4147-A177-3AD203B41FA5}">
                      <a16:colId xmlns:a16="http://schemas.microsoft.com/office/drawing/2014/main" val="3886052183"/>
                    </a:ext>
                  </a:extLst>
                </a:gridCol>
                <a:gridCol w="4953000">
                  <a:extLst>
                    <a:ext uri="{9D8B030D-6E8A-4147-A177-3AD203B41FA5}">
                      <a16:colId xmlns:a16="http://schemas.microsoft.com/office/drawing/2014/main" val="2358741277"/>
                    </a:ext>
                  </a:extLst>
                </a:gridCol>
                <a:gridCol w="8905180">
                  <a:extLst>
                    <a:ext uri="{9D8B030D-6E8A-4147-A177-3AD203B41FA5}">
                      <a16:colId xmlns:a16="http://schemas.microsoft.com/office/drawing/2014/main" val="384184830"/>
                    </a:ext>
                  </a:extLst>
                </a:gridCol>
              </a:tblGrid>
              <a:tr h="493681">
                <a:tc>
                  <a:txBody>
                    <a:bodyPr/>
                    <a:lstStyle/>
                    <a:p>
                      <a:pPr algn="ctr">
                        <a:lnSpc>
                          <a:spcPct val="150000"/>
                        </a:lnSpc>
                      </a:pPr>
                      <a:r>
                        <a:rPr lang="en-US" sz="3200" dirty="0">
                          <a:solidFill>
                            <a:schemeClr val="bg1"/>
                          </a:solidFill>
                          <a:latin typeface="Arial" panose="020B0604020202020204" pitchFamily="34" charset="0"/>
                          <a:cs typeface="Arial" panose="020B0604020202020204" pitchFamily="34" charset="0"/>
                        </a:rPr>
                        <a:t>Scope</a:t>
                      </a:r>
                    </a:p>
                  </a:txBody>
                  <a:tcPr marL="121729" marR="121729" marT="60865" marB="608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3200" dirty="0">
                          <a:solidFill>
                            <a:schemeClr val="bg1"/>
                          </a:solidFill>
                          <a:latin typeface="Arial" panose="020B0604020202020204" pitchFamily="34" charset="0"/>
                          <a:cs typeface="Arial" panose="020B0604020202020204" pitchFamily="34" charset="0"/>
                        </a:rPr>
                        <a:t>Oil and Gas Law</a:t>
                      </a:r>
                    </a:p>
                  </a:txBody>
                  <a:tcPr marL="121729" marR="121729" marT="60865" marB="608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3200" dirty="0">
                          <a:solidFill>
                            <a:schemeClr val="bg1"/>
                          </a:solidFill>
                          <a:latin typeface="Arial" panose="020B0604020202020204" pitchFamily="34" charset="0"/>
                          <a:cs typeface="Arial" panose="020B0604020202020204" pitchFamily="34" charset="0"/>
                        </a:rPr>
                        <a:t>Omnibus Law</a:t>
                      </a:r>
                    </a:p>
                  </a:txBody>
                  <a:tcPr marL="121729" marR="121729" marT="60865" marB="608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7127782"/>
                  </a:ext>
                </a:extLst>
              </a:tr>
              <a:tr h="493681">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800" dirty="0">
                          <a:solidFill>
                            <a:schemeClr val="bg1"/>
                          </a:solidFill>
                          <a:latin typeface="Arial" panose="020B0604020202020204" pitchFamily="34" charset="0"/>
                          <a:cs typeface="Arial" panose="020B0604020202020204" pitchFamily="34" charset="0"/>
                        </a:rPr>
                        <a:t>Sanctions </a:t>
                      </a:r>
                    </a:p>
                    <a:p>
                      <a:pPr>
                        <a:lnSpc>
                          <a:spcPct val="150000"/>
                        </a:lnSpc>
                      </a:pPr>
                      <a:endParaRPr lang="en-US" sz="2800" dirty="0">
                        <a:solidFill>
                          <a:schemeClr val="bg1"/>
                        </a:solidFill>
                        <a:latin typeface="Arial" panose="020B0604020202020204" pitchFamily="34" charset="0"/>
                        <a:cs typeface="Arial" panose="020B0604020202020204" pitchFamily="34" charset="0"/>
                      </a:endParaRP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90513" indent="0" algn="just">
                        <a:lnSpc>
                          <a:spcPct val="150000"/>
                        </a:lnSpc>
                        <a:buFont typeface="Wingdings" panose="05000000000000000000" pitchFamily="2" charset="2"/>
                        <a:buNone/>
                      </a:pPr>
                      <a:r>
                        <a:rPr lang="en-US" sz="2800" dirty="0">
                          <a:solidFill>
                            <a:schemeClr val="bg1"/>
                          </a:solidFill>
                          <a:latin typeface="Arial" panose="020B0604020202020204" pitchFamily="34" charset="0"/>
                          <a:cs typeface="Arial" panose="020B0604020202020204" pitchFamily="34" charset="0"/>
                        </a:rPr>
                        <a:t>Imprisonment and fines for downstream business activities without a business license were not subject to any conditions, e.g. activities that result in damage to health, safety and/or the environment</a:t>
                      </a: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71600" indent="-457200" algn="just">
                        <a:lnSpc>
                          <a:spcPct val="150000"/>
                        </a:lnSpc>
                        <a:buFont typeface="+mj-lt"/>
                        <a:buAutoNum type="romanLcPeriod" startAt="2"/>
                      </a:pPr>
                      <a:r>
                        <a:rPr lang="en-US" sz="2800" dirty="0">
                          <a:solidFill>
                            <a:schemeClr val="bg1"/>
                          </a:solidFill>
                          <a:latin typeface="Arial" panose="020B0604020202020204" pitchFamily="34" charset="0"/>
                          <a:cs typeface="Arial" panose="020B0604020202020204" pitchFamily="34" charset="0"/>
                        </a:rPr>
                        <a:t>A party conducting any downstream business activities </a:t>
                      </a:r>
                      <a:r>
                        <a:rPr lang="en-US" sz="2800" b="0" u="sng" dirty="0">
                          <a:solidFill>
                            <a:schemeClr val="bg1"/>
                          </a:solidFill>
                          <a:latin typeface="Arial" panose="020B0604020202020204" pitchFamily="34" charset="0"/>
                          <a:cs typeface="Arial" panose="020B0604020202020204" pitchFamily="34" charset="0"/>
                        </a:rPr>
                        <a:t>without a Business License that result in damage to health, safety and/or the environment</a:t>
                      </a:r>
                      <a:r>
                        <a:rPr lang="en-US" sz="2800" b="0" dirty="0">
                          <a:solidFill>
                            <a:schemeClr val="bg1"/>
                          </a:solidFill>
                          <a:latin typeface="Arial" panose="020B0604020202020204" pitchFamily="34" charset="0"/>
                          <a:cs typeface="Arial" panose="020B0604020202020204" pitchFamily="34" charset="0"/>
                        </a:rPr>
                        <a:t> </a:t>
                      </a:r>
                      <a:r>
                        <a:rPr lang="en-US" sz="2800" dirty="0">
                          <a:solidFill>
                            <a:schemeClr val="bg1"/>
                          </a:solidFill>
                          <a:latin typeface="Arial" panose="020B0604020202020204" pitchFamily="34" charset="0"/>
                          <a:cs typeface="Arial" panose="020B0604020202020204" pitchFamily="34" charset="0"/>
                        </a:rPr>
                        <a:t>shall be subject to maximum imprisonment of five years or a maximum fine of Rp.50 billion (Article 53)</a:t>
                      </a: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5032407"/>
                  </a:ext>
                </a:extLst>
              </a:tr>
            </a:tbl>
          </a:graphicData>
        </a:graphic>
      </p:graphicFrame>
    </p:spTree>
    <p:extLst>
      <p:ext uri="{BB962C8B-B14F-4D97-AF65-F5344CB8AC3E}">
        <p14:creationId xmlns:p14="http://schemas.microsoft.com/office/powerpoint/2010/main" val="2729090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D2B42"/>
        </a:solidFill>
        <a:effectLst/>
      </p:bgPr>
    </p:bg>
    <p:spTree>
      <p:nvGrpSpPr>
        <p:cNvPr id="1" name=""/>
        <p:cNvGrpSpPr/>
        <p:nvPr/>
      </p:nvGrpSpPr>
      <p:grpSpPr>
        <a:xfrm>
          <a:off x="0" y="0"/>
          <a:ext cx="0" cy="0"/>
          <a:chOff x="0" y="0"/>
          <a:chExt cx="0" cy="0"/>
        </a:xfrm>
      </p:grpSpPr>
      <p:pic>
        <p:nvPicPr>
          <p:cNvPr id="5" name="Picture 4" descr="A picture containing water, outdoor, boat, large&#10;&#10;Description automatically generated">
            <a:extLst>
              <a:ext uri="{FF2B5EF4-FFF2-40B4-BE49-F238E27FC236}">
                <a16:creationId xmlns:a16="http://schemas.microsoft.com/office/drawing/2014/main" id="{566D3FD1-4723-4794-A6C5-847EC8A26B2D}"/>
              </a:ext>
            </a:extLst>
          </p:cNvPr>
          <p:cNvPicPr>
            <a:picLocks noChangeAspect="1"/>
          </p:cNvPicPr>
          <p:nvPr/>
        </p:nvPicPr>
        <p:blipFill>
          <a:blip r:embed="rId2">
            <a:alphaModFix amt="2000"/>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9" name="AutoShape 2">
            <a:extLst>
              <a:ext uri="{FF2B5EF4-FFF2-40B4-BE49-F238E27FC236}">
                <a16:creationId xmlns:a16="http://schemas.microsoft.com/office/drawing/2014/main" id="{F0291CCF-A72F-4848-8974-45A58BD1101F}"/>
              </a:ext>
            </a:extLst>
          </p:cNvPr>
          <p:cNvSpPr/>
          <p:nvPr/>
        </p:nvSpPr>
        <p:spPr>
          <a:xfrm>
            <a:off x="1028700" y="9639300"/>
            <a:ext cx="16230600" cy="9525"/>
          </a:xfrm>
          <a:prstGeom prst="rect">
            <a:avLst/>
          </a:prstGeom>
          <a:solidFill>
            <a:srgbClr val="D5D8DB"/>
          </a:solidFill>
        </p:spPr>
      </p:sp>
      <p:sp>
        <p:nvSpPr>
          <p:cNvPr id="31" name="TextBox 7">
            <a:extLst>
              <a:ext uri="{FF2B5EF4-FFF2-40B4-BE49-F238E27FC236}">
                <a16:creationId xmlns:a16="http://schemas.microsoft.com/office/drawing/2014/main" id="{48812791-712C-4C04-8AEA-45D62520C068}"/>
              </a:ext>
            </a:extLst>
          </p:cNvPr>
          <p:cNvSpPr txBox="1"/>
          <p:nvPr/>
        </p:nvSpPr>
        <p:spPr>
          <a:xfrm>
            <a:off x="1028700" y="629694"/>
            <a:ext cx="16182278" cy="500586"/>
          </a:xfrm>
          <a:prstGeom prst="rect">
            <a:avLst/>
          </a:prstGeom>
        </p:spPr>
        <p:txBody>
          <a:bodyPr wrap="square" lIns="0" tIns="0" rIns="0" bIns="0" rtlCol="0" anchor="t">
            <a:spAutoFit/>
          </a:bodyPr>
          <a:lstStyle/>
          <a:p>
            <a:pPr>
              <a:lnSpc>
                <a:spcPts val="3683"/>
              </a:lnSpc>
            </a:pPr>
            <a:r>
              <a:rPr lang="en-US" sz="4800" spc="-52" dirty="0">
                <a:solidFill>
                  <a:srgbClr val="FFC000"/>
                </a:solidFill>
                <a:latin typeface="Inter Bold"/>
              </a:rPr>
              <a:t>Key Changes: Downstream Oil and Gas Business</a:t>
            </a:r>
          </a:p>
        </p:txBody>
      </p:sp>
      <p:sp>
        <p:nvSpPr>
          <p:cNvPr id="33" name="AutoShape 10">
            <a:extLst>
              <a:ext uri="{FF2B5EF4-FFF2-40B4-BE49-F238E27FC236}">
                <a16:creationId xmlns:a16="http://schemas.microsoft.com/office/drawing/2014/main" id="{92DA6CAC-7AF1-4D84-8E95-C55EF87E5F41}"/>
              </a:ext>
            </a:extLst>
          </p:cNvPr>
          <p:cNvSpPr/>
          <p:nvPr/>
        </p:nvSpPr>
        <p:spPr>
          <a:xfrm>
            <a:off x="998963" y="1601854"/>
            <a:ext cx="16230600" cy="9525"/>
          </a:xfrm>
          <a:prstGeom prst="rect">
            <a:avLst/>
          </a:prstGeom>
          <a:solidFill>
            <a:srgbClr val="D5D8DB"/>
          </a:solidFill>
        </p:spPr>
      </p:sp>
      <p:sp>
        <p:nvSpPr>
          <p:cNvPr id="52" name="TextBox 15">
            <a:extLst>
              <a:ext uri="{FF2B5EF4-FFF2-40B4-BE49-F238E27FC236}">
                <a16:creationId xmlns:a16="http://schemas.microsoft.com/office/drawing/2014/main" id="{820D8077-1F23-4E39-AE9B-1FF0FED0BED5}"/>
              </a:ext>
            </a:extLst>
          </p:cNvPr>
          <p:cNvSpPr txBox="1"/>
          <p:nvPr/>
        </p:nvSpPr>
        <p:spPr>
          <a:xfrm>
            <a:off x="1028700" y="9871778"/>
            <a:ext cx="3964160" cy="215444"/>
          </a:xfrm>
          <a:prstGeom prst="rect">
            <a:avLst/>
          </a:prstGeom>
        </p:spPr>
        <p:txBody>
          <a:bodyPr lIns="0" tIns="0" rIns="0" bIns="0" rtlCol="0" anchor="t">
            <a:spAutoFit/>
          </a:bodyPr>
          <a:lstStyle/>
          <a:p>
            <a:r>
              <a:rPr lang="en-US" sz="1400" spc="-52" dirty="0">
                <a:solidFill>
                  <a:srgbClr val="D5D8DB"/>
                </a:solidFill>
                <a:latin typeface="Arial" panose="020B0604020202020204" pitchFamily="34" charset="0"/>
                <a:cs typeface="Arial" panose="020B0604020202020204" pitchFamily="34" charset="0"/>
              </a:rPr>
              <a:t>SSEK Indonesian Legal Consultants</a:t>
            </a:r>
          </a:p>
        </p:txBody>
      </p:sp>
      <p:sp>
        <p:nvSpPr>
          <p:cNvPr id="54" name="TextBox 15">
            <a:extLst>
              <a:ext uri="{FF2B5EF4-FFF2-40B4-BE49-F238E27FC236}">
                <a16:creationId xmlns:a16="http://schemas.microsoft.com/office/drawing/2014/main" id="{11D859AA-060F-4CC0-9E69-1B2D8B725722}"/>
              </a:ext>
            </a:extLst>
          </p:cNvPr>
          <p:cNvSpPr txBox="1"/>
          <p:nvPr/>
        </p:nvSpPr>
        <p:spPr>
          <a:xfrm>
            <a:off x="13246818" y="9871778"/>
            <a:ext cx="3964160" cy="215444"/>
          </a:xfrm>
          <a:prstGeom prst="rect">
            <a:avLst/>
          </a:prstGeom>
        </p:spPr>
        <p:txBody>
          <a:bodyPr lIns="0" tIns="0" rIns="0" bIns="0" rtlCol="0" anchor="t">
            <a:spAutoFit/>
          </a:bodyPr>
          <a:lstStyle/>
          <a:p>
            <a:pPr algn="r"/>
            <a:r>
              <a:rPr lang="en-US" sz="1400" spc="-52" dirty="0">
                <a:solidFill>
                  <a:srgbClr val="D5D8DB"/>
                </a:solidFill>
                <a:latin typeface="Arial" panose="020B0604020202020204" pitchFamily="34" charset="0"/>
                <a:cs typeface="Arial" panose="020B0604020202020204" pitchFamily="34" charset="0"/>
              </a:rPr>
              <a:t>14</a:t>
            </a:r>
          </a:p>
        </p:txBody>
      </p:sp>
      <p:graphicFrame>
        <p:nvGraphicFramePr>
          <p:cNvPr id="2" name="Table 5">
            <a:extLst>
              <a:ext uri="{FF2B5EF4-FFF2-40B4-BE49-F238E27FC236}">
                <a16:creationId xmlns:a16="http://schemas.microsoft.com/office/drawing/2014/main" id="{69EC10A8-6BAC-4E09-AA72-F60D6053BBD6}"/>
              </a:ext>
            </a:extLst>
          </p:cNvPr>
          <p:cNvGraphicFramePr>
            <a:graphicFrameLocks noGrp="1"/>
          </p:cNvGraphicFramePr>
          <p:nvPr>
            <p:extLst>
              <p:ext uri="{D42A27DB-BD31-4B8C-83A1-F6EECF244321}">
                <p14:modId xmlns:p14="http://schemas.microsoft.com/office/powerpoint/2010/main" val="2704263985"/>
              </p:ext>
            </p:extLst>
          </p:nvPr>
        </p:nvGraphicFramePr>
        <p:xfrm>
          <a:off x="980380" y="2082953"/>
          <a:ext cx="16230600" cy="7715950"/>
        </p:xfrm>
        <a:graphic>
          <a:graphicData uri="http://schemas.openxmlformats.org/drawingml/2006/table">
            <a:tbl>
              <a:tblPr firstRow="1" bandRow="1">
                <a:tableStyleId>{3B4B98B0-60AC-42C2-AFA5-B58CD77FA1E5}</a:tableStyleId>
              </a:tblPr>
              <a:tblGrid>
                <a:gridCol w="2372420">
                  <a:extLst>
                    <a:ext uri="{9D8B030D-6E8A-4147-A177-3AD203B41FA5}">
                      <a16:colId xmlns:a16="http://schemas.microsoft.com/office/drawing/2014/main" val="3886052183"/>
                    </a:ext>
                  </a:extLst>
                </a:gridCol>
                <a:gridCol w="4953000">
                  <a:extLst>
                    <a:ext uri="{9D8B030D-6E8A-4147-A177-3AD203B41FA5}">
                      <a16:colId xmlns:a16="http://schemas.microsoft.com/office/drawing/2014/main" val="2358741277"/>
                    </a:ext>
                  </a:extLst>
                </a:gridCol>
                <a:gridCol w="8905180">
                  <a:extLst>
                    <a:ext uri="{9D8B030D-6E8A-4147-A177-3AD203B41FA5}">
                      <a16:colId xmlns:a16="http://schemas.microsoft.com/office/drawing/2014/main" val="384184830"/>
                    </a:ext>
                  </a:extLst>
                </a:gridCol>
              </a:tblGrid>
              <a:tr h="564642">
                <a:tc>
                  <a:txBody>
                    <a:bodyPr/>
                    <a:lstStyle/>
                    <a:p>
                      <a:pPr algn="ctr">
                        <a:lnSpc>
                          <a:spcPct val="150000"/>
                        </a:lnSpc>
                      </a:pPr>
                      <a:r>
                        <a:rPr lang="en-US" sz="3200" dirty="0">
                          <a:solidFill>
                            <a:schemeClr val="bg1"/>
                          </a:solidFill>
                          <a:latin typeface="Arial" panose="020B0604020202020204" pitchFamily="34" charset="0"/>
                          <a:cs typeface="Arial" panose="020B0604020202020204" pitchFamily="34" charset="0"/>
                        </a:rPr>
                        <a:t>Scope</a:t>
                      </a:r>
                    </a:p>
                  </a:txBody>
                  <a:tcPr marL="121729" marR="121729" marT="60865" marB="608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3200" dirty="0">
                          <a:solidFill>
                            <a:schemeClr val="bg1"/>
                          </a:solidFill>
                          <a:latin typeface="Arial" panose="020B0604020202020204" pitchFamily="34" charset="0"/>
                          <a:cs typeface="Arial" panose="020B0604020202020204" pitchFamily="34" charset="0"/>
                        </a:rPr>
                        <a:t>Oil and Gas Law</a:t>
                      </a:r>
                    </a:p>
                  </a:txBody>
                  <a:tcPr marL="121729" marR="121729" marT="60865" marB="608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3200" dirty="0">
                          <a:solidFill>
                            <a:schemeClr val="bg1"/>
                          </a:solidFill>
                          <a:latin typeface="Arial" panose="020B0604020202020204" pitchFamily="34" charset="0"/>
                          <a:cs typeface="Arial" panose="020B0604020202020204" pitchFamily="34" charset="0"/>
                        </a:rPr>
                        <a:t>Omnibus Law</a:t>
                      </a:r>
                    </a:p>
                  </a:txBody>
                  <a:tcPr marL="121729" marR="121729" marT="60865" marB="608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7127782"/>
                  </a:ext>
                </a:extLst>
              </a:tr>
              <a:tr h="612467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300" dirty="0">
                          <a:solidFill>
                            <a:schemeClr val="bg1"/>
                          </a:solidFill>
                          <a:latin typeface="Arial" panose="020B0604020202020204" pitchFamily="34" charset="0"/>
                          <a:cs typeface="Arial" panose="020B0604020202020204" pitchFamily="34" charset="0"/>
                        </a:rPr>
                        <a:t>Sanctions </a:t>
                      </a:r>
                    </a:p>
                    <a:p>
                      <a:pPr>
                        <a:lnSpc>
                          <a:spcPct val="150000"/>
                        </a:lnSpc>
                      </a:pPr>
                      <a:endParaRPr lang="en-US" sz="2300" dirty="0">
                        <a:solidFill>
                          <a:schemeClr val="bg1"/>
                        </a:solidFill>
                        <a:latin typeface="Arial" panose="020B0604020202020204" pitchFamily="34" charset="0"/>
                        <a:cs typeface="Arial" panose="020B0604020202020204" pitchFamily="34" charset="0"/>
                      </a:endParaRP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lgn="just">
                        <a:lnSpc>
                          <a:spcPct val="150000"/>
                        </a:lnSpc>
                        <a:buFont typeface="Wingdings" panose="05000000000000000000" pitchFamily="2" charset="2"/>
                        <a:buChar char="§"/>
                      </a:pPr>
                      <a:r>
                        <a:rPr lang="en-US" sz="2300" dirty="0">
                          <a:solidFill>
                            <a:schemeClr val="bg1"/>
                          </a:solidFill>
                          <a:latin typeface="Arial" panose="020B0604020202020204" pitchFamily="34" charset="0"/>
                          <a:cs typeface="Arial" panose="020B0604020202020204" pitchFamily="34" charset="0"/>
                        </a:rPr>
                        <a:t>Violation of business license and/or the Oil and Gas Law</a:t>
                      </a:r>
                    </a:p>
                    <a:p>
                      <a:pPr marL="342900" indent="-342900" algn="just">
                        <a:lnSpc>
                          <a:spcPct val="150000"/>
                        </a:lnSpc>
                        <a:buFont typeface="Wingdings" panose="05000000000000000000" pitchFamily="2" charset="2"/>
                        <a:buChar char="§"/>
                      </a:pPr>
                      <a:endParaRPr lang="en-US" sz="2300" dirty="0">
                        <a:solidFill>
                          <a:schemeClr val="bg1"/>
                        </a:solidFill>
                        <a:latin typeface="Arial" panose="020B0604020202020204" pitchFamily="34" charset="0"/>
                        <a:cs typeface="Arial" panose="020B0604020202020204" pitchFamily="34" charset="0"/>
                      </a:endParaRPr>
                    </a:p>
                    <a:p>
                      <a:pPr marL="334963" indent="0" algn="just">
                        <a:lnSpc>
                          <a:spcPct val="150000"/>
                        </a:lnSpc>
                        <a:buFont typeface="Wingdings" panose="05000000000000000000" pitchFamily="2" charset="2"/>
                        <a:buNone/>
                      </a:pPr>
                      <a:r>
                        <a:rPr lang="en-US" sz="2300" dirty="0">
                          <a:solidFill>
                            <a:schemeClr val="bg1"/>
                          </a:solidFill>
                          <a:latin typeface="Arial" panose="020B0604020202020204" pitchFamily="34" charset="0"/>
                          <a:cs typeface="Arial" panose="020B0604020202020204" pitchFamily="34" charset="0"/>
                        </a:rPr>
                        <a:t>Any party that </a:t>
                      </a:r>
                      <a:r>
                        <a:rPr lang="en-US" sz="2300" u="sng" dirty="0">
                          <a:solidFill>
                            <a:schemeClr val="bg1"/>
                          </a:solidFill>
                          <a:latin typeface="Arial" panose="020B0604020202020204" pitchFamily="34" charset="0"/>
                          <a:cs typeface="Arial" panose="020B0604020202020204" pitchFamily="34" charset="0"/>
                        </a:rPr>
                        <a:t>violates any requirement in a business license, repeats a violation of any requirement in business license or violates any requirement in Oil and Gas Law</a:t>
                      </a:r>
                      <a:r>
                        <a:rPr lang="en-US" sz="2300" dirty="0">
                          <a:solidFill>
                            <a:schemeClr val="bg1"/>
                          </a:solidFill>
                          <a:latin typeface="Arial" panose="020B0604020202020204" pitchFamily="34" charset="0"/>
                          <a:cs typeface="Arial" panose="020B0604020202020204" pitchFamily="34" charset="0"/>
                        </a:rPr>
                        <a:t> is subject to written warning, suspension of activities, freezing of activities, or revocation of business license (Article 25)</a:t>
                      </a: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lgn="just">
                        <a:lnSpc>
                          <a:spcPct val="150000"/>
                        </a:lnSpc>
                        <a:buFont typeface="Wingdings" panose="05000000000000000000" pitchFamily="2" charset="2"/>
                        <a:buChar char="§"/>
                      </a:pPr>
                      <a:r>
                        <a:rPr lang="en-US" sz="2300" dirty="0">
                          <a:solidFill>
                            <a:schemeClr val="bg1"/>
                          </a:solidFill>
                          <a:latin typeface="Arial" panose="020B0604020202020204" pitchFamily="34" charset="0"/>
                          <a:cs typeface="Arial" panose="020B0604020202020204" pitchFamily="34" charset="0"/>
                        </a:rPr>
                        <a:t>Violation of business license and/or the Oil and Gas Law </a:t>
                      </a:r>
                    </a:p>
                    <a:p>
                      <a:pPr marL="334963" indent="0" algn="just">
                        <a:lnSpc>
                          <a:spcPct val="150000"/>
                        </a:lnSpc>
                        <a:buFont typeface="+mj-lt"/>
                        <a:buNone/>
                      </a:pPr>
                      <a:endParaRPr lang="en-US" sz="2300" dirty="0">
                        <a:solidFill>
                          <a:schemeClr val="bg1"/>
                        </a:solidFill>
                        <a:latin typeface="Arial" panose="020B0604020202020204" pitchFamily="34" charset="0"/>
                        <a:cs typeface="Arial" panose="020B0604020202020204" pitchFamily="34" charset="0"/>
                      </a:endParaRPr>
                    </a:p>
                    <a:p>
                      <a:pPr marL="334963" indent="0" algn="just">
                        <a:lnSpc>
                          <a:spcPct val="150000"/>
                        </a:lnSpc>
                        <a:buFont typeface="+mj-lt"/>
                        <a:buNone/>
                      </a:pPr>
                      <a:r>
                        <a:rPr lang="en-US" sz="2300" dirty="0">
                          <a:solidFill>
                            <a:schemeClr val="bg1"/>
                          </a:solidFill>
                          <a:latin typeface="Arial" panose="020B0604020202020204" pitchFamily="34" charset="0"/>
                          <a:cs typeface="Arial" panose="020B0604020202020204" pitchFamily="34" charset="0"/>
                        </a:rPr>
                        <a:t>Any party </a:t>
                      </a:r>
                      <a:r>
                        <a:rPr lang="en-US" sz="2300" u="sng" dirty="0">
                          <a:solidFill>
                            <a:schemeClr val="bg1"/>
                          </a:solidFill>
                          <a:latin typeface="Arial" panose="020B0604020202020204" pitchFamily="34" charset="0"/>
                          <a:cs typeface="Arial" panose="020B0604020202020204" pitchFamily="34" charset="0"/>
                        </a:rPr>
                        <a:t>violating any requirement in a Business License and/or in the Oil and Gas Law</a:t>
                      </a:r>
                      <a:r>
                        <a:rPr lang="en-US" sz="2300" dirty="0">
                          <a:solidFill>
                            <a:schemeClr val="bg1"/>
                          </a:solidFill>
                          <a:latin typeface="Arial" panose="020B0604020202020204" pitchFamily="34" charset="0"/>
                          <a:cs typeface="Arial" panose="020B0604020202020204" pitchFamily="34" charset="0"/>
                        </a:rPr>
                        <a:t> shall be subject to administrative sanctions. The procedures for these administrative sanctions shall be regulated by a Government Regulation.</a:t>
                      </a:r>
                    </a:p>
                    <a:p>
                      <a:pPr marL="0" indent="0" algn="just">
                        <a:lnSpc>
                          <a:spcPct val="150000"/>
                        </a:lnSpc>
                        <a:buFont typeface="+mj-lt"/>
                        <a:buNone/>
                      </a:pPr>
                      <a:endParaRPr lang="en-US" sz="2300" dirty="0">
                        <a:solidFill>
                          <a:schemeClr val="bg1"/>
                        </a:solidFill>
                        <a:latin typeface="Arial" panose="020B0604020202020204" pitchFamily="34" charset="0"/>
                        <a:cs typeface="Arial" panose="020B0604020202020204" pitchFamily="34" charset="0"/>
                      </a:endParaRPr>
                    </a:p>
                    <a:p>
                      <a:pPr marL="334963" indent="0" algn="just">
                        <a:lnSpc>
                          <a:spcPct val="150000"/>
                        </a:lnSpc>
                        <a:buFont typeface="+mj-lt"/>
                        <a:buNone/>
                      </a:pPr>
                      <a:r>
                        <a:rPr lang="en-US" sz="2300" dirty="0">
                          <a:solidFill>
                            <a:schemeClr val="bg1"/>
                          </a:solidFill>
                          <a:latin typeface="Arial" panose="020B0604020202020204" pitchFamily="34" charset="0"/>
                          <a:cs typeface="Arial" panose="020B0604020202020204" pitchFamily="34" charset="0"/>
                        </a:rPr>
                        <a:t>The Omnibus Law removes sanction for repeat violation of any requirement in a business license</a:t>
                      </a: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5032407"/>
                  </a:ext>
                </a:extLst>
              </a:tr>
            </a:tbl>
          </a:graphicData>
        </a:graphic>
      </p:graphicFrame>
    </p:spTree>
    <p:extLst>
      <p:ext uri="{BB962C8B-B14F-4D97-AF65-F5344CB8AC3E}">
        <p14:creationId xmlns:p14="http://schemas.microsoft.com/office/powerpoint/2010/main" val="2513381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D2B42"/>
        </a:solidFill>
        <a:effectLst/>
      </p:bgPr>
    </p:bg>
    <p:spTree>
      <p:nvGrpSpPr>
        <p:cNvPr id="1" name=""/>
        <p:cNvGrpSpPr/>
        <p:nvPr/>
      </p:nvGrpSpPr>
      <p:grpSpPr>
        <a:xfrm>
          <a:off x="0" y="0"/>
          <a:ext cx="0" cy="0"/>
          <a:chOff x="0" y="0"/>
          <a:chExt cx="0" cy="0"/>
        </a:xfrm>
      </p:grpSpPr>
      <p:pic>
        <p:nvPicPr>
          <p:cNvPr id="3" name="Picture 2" descr="A picture containing water, outdoor, boat, large&#10;&#10;Description automatically generated">
            <a:extLst>
              <a:ext uri="{FF2B5EF4-FFF2-40B4-BE49-F238E27FC236}">
                <a16:creationId xmlns:a16="http://schemas.microsoft.com/office/drawing/2014/main" id="{6D2B75D7-2ACF-441F-8451-027F5D3CF7F5}"/>
              </a:ext>
            </a:extLst>
          </p:cNvPr>
          <p:cNvPicPr>
            <a:picLocks noChangeAspect="1"/>
          </p:cNvPicPr>
          <p:nvPr/>
        </p:nvPicPr>
        <p:blipFill>
          <a:blip r:embed="rId2">
            <a:alphaModFix amt="2000"/>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9" name="AutoShape 2">
            <a:extLst>
              <a:ext uri="{FF2B5EF4-FFF2-40B4-BE49-F238E27FC236}">
                <a16:creationId xmlns:a16="http://schemas.microsoft.com/office/drawing/2014/main" id="{F0291CCF-A72F-4848-8974-45A58BD1101F}"/>
              </a:ext>
            </a:extLst>
          </p:cNvPr>
          <p:cNvSpPr/>
          <p:nvPr/>
        </p:nvSpPr>
        <p:spPr>
          <a:xfrm>
            <a:off x="1028700" y="9639300"/>
            <a:ext cx="16230600" cy="9525"/>
          </a:xfrm>
          <a:prstGeom prst="rect">
            <a:avLst/>
          </a:prstGeom>
          <a:solidFill>
            <a:srgbClr val="D5D8DB"/>
          </a:solidFill>
        </p:spPr>
      </p:sp>
      <p:sp>
        <p:nvSpPr>
          <p:cNvPr id="31" name="TextBox 7">
            <a:extLst>
              <a:ext uri="{FF2B5EF4-FFF2-40B4-BE49-F238E27FC236}">
                <a16:creationId xmlns:a16="http://schemas.microsoft.com/office/drawing/2014/main" id="{48812791-712C-4C04-8AEA-45D62520C068}"/>
              </a:ext>
            </a:extLst>
          </p:cNvPr>
          <p:cNvSpPr txBox="1"/>
          <p:nvPr/>
        </p:nvSpPr>
        <p:spPr>
          <a:xfrm>
            <a:off x="1028700" y="629694"/>
            <a:ext cx="16182278" cy="500586"/>
          </a:xfrm>
          <a:prstGeom prst="rect">
            <a:avLst/>
          </a:prstGeom>
        </p:spPr>
        <p:txBody>
          <a:bodyPr wrap="square" lIns="0" tIns="0" rIns="0" bIns="0" rtlCol="0" anchor="t">
            <a:spAutoFit/>
          </a:bodyPr>
          <a:lstStyle/>
          <a:p>
            <a:pPr>
              <a:lnSpc>
                <a:spcPts val="3683"/>
              </a:lnSpc>
            </a:pPr>
            <a:r>
              <a:rPr lang="en-US" sz="4800" spc="-52" dirty="0">
                <a:solidFill>
                  <a:srgbClr val="FFC000"/>
                </a:solidFill>
                <a:latin typeface="Inter Bold"/>
              </a:rPr>
              <a:t>Key Changes: Downstream Oil and Gas Business</a:t>
            </a:r>
          </a:p>
        </p:txBody>
      </p:sp>
      <p:sp>
        <p:nvSpPr>
          <p:cNvPr id="33" name="AutoShape 10">
            <a:extLst>
              <a:ext uri="{FF2B5EF4-FFF2-40B4-BE49-F238E27FC236}">
                <a16:creationId xmlns:a16="http://schemas.microsoft.com/office/drawing/2014/main" id="{92DA6CAC-7AF1-4D84-8E95-C55EF87E5F41}"/>
              </a:ext>
            </a:extLst>
          </p:cNvPr>
          <p:cNvSpPr/>
          <p:nvPr/>
        </p:nvSpPr>
        <p:spPr>
          <a:xfrm>
            <a:off x="998963" y="1601854"/>
            <a:ext cx="16230600" cy="9525"/>
          </a:xfrm>
          <a:prstGeom prst="rect">
            <a:avLst/>
          </a:prstGeom>
          <a:solidFill>
            <a:srgbClr val="D5D8DB"/>
          </a:solidFill>
        </p:spPr>
      </p:sp>
      <p:sp>
        <p:nvSpPr>
          <p:cNvPr id="52" name="TextBox 15">
            <a:extLst>
              <a:ext uri="{FF2B5EF4-FFF2-40B4-BE49-F238E27FC236}">
                <a16:creationId xmlns:a16="http://schemas.microsoft.com/office/drawing/2014/main" id="{820D8077-1F23-4E39-AE9B-1FF0FED0BED5}"/>
              </a:ext>
            </a:extLst>
          </p:cNvPr>
          <p:cNvSpPr txBox="1"/>
          <p:nvPr/>
        </p:nvSpPr>
        <p:spPr>
          <a:xfrm>
            <a:off x="1028700" y="9871778"/>
            <a:ext cx="3964160" cy="215444"/>
          </a:xfrm>
          <a:prstGeom prst="rect">
            <a:avLst/>
          </a:prstGeom>
        </p:spPr>
        <p:txBody>
          <a:bodyPr lIns="0" tIns="0" rIns="0" bIns="0" rtlCol="0" anchor="t">
            <a:spAutoFit/>
          </a:bodyPr>
          <a:lstStyle/>
          <a:p>
            <a:r>
              <a:rPr lang="en-US" sz="1400" spc="-52" dirty="0">
                <a:solidFill>
                  <a:srgbClr val="D5D8DB"/>
                </a:solidFill>
                <a:latin typeface="Arial" panose="020B0604020202020204" pitchFamily="34" charset="0"/>
                <a:cs typeface="Arial" panose="020B0604020202020204" pitchFamily="34" charset="0"/>
              </a:rPr>
              <a:t>SSEK Indonesian Legal Consultants</a:t>
            </a:r>
          </a:p>
        </p:txBody>
      </p:sp>
      <p:sp>
        <p:nvSpPr>
          <p:cNvPr id="54" name="TextBox 15">
            <a:extLst>
              <a:ext uri="{FF2B5EF4-FFF2-40B4-BE49-F238E27FC236}">
                <a16:creationId xmlns:a16="http://schemas.microsoft.com/office/drawing/2014/main" id="{11D859AA-060F-4CC0-9E69-1B2D8B725722}"/>
              </a:ext>
            </a:extLst>
          </p:cNvPr>
          <p:cNvSpPr txBox="1"/>
          <p:nvPr/>
        </p:nvSpPr>
        <p:spPr>
          <a:xfrm>
            <a:off x="13246818" y="9871778"/>
            <a:ext cx="3964160" cy="215444"/>
          </a:xfrm>
          <a:prstGeom prst="rect">
            <a:avLst/>
          </a:prstGeom>
        </p:spPr>
        <p:txBody>
          <a:bodyPr lIns="0" tIns="0" rIns="0" bIns="0" rtlCol="0" anchor="t">
            <a:spAutoFit/>
          </a:bodyPr>
          <a:lstStyle/>
          <a:p>
            <a:pPr algn="r"/>
            <a:r>
              <a:rPr lang="en-US" sz="1400" spc="-52" dirty="0">
                <a:solidFill>
                  <a:srgbClr val="D5D8DB"/>
                </a:solidFill>
                <a:latin typeface="Arial" panose="020B0604020202020204" pitchFamily="34" charset="0"/>
                <a:cs typeface="Arial" panose="020B0604020202020204" pitchFamily="34" charset="0"/>
              </a:rPr>
              <a:t>15</a:t>
            </a:r>
          </a:p>
        </p:txBody>
      </p:sp>
      <p:graphicFrame>
        <p:nvGraphicFramePr>
          <p:cNvPr id="2" name="Table 5">
            <a:extLst>
              <a:ext uri="{FF2B5EF4-FFF2-40B4-BE49-F238E27FC236}">
                <a16:creationId xmlns:a16="http://schemas.microsoft.com/office/drawing/2014/main" id="{69EC10A8-6BAC-4E09-AA72-F60D6053BBD6}"/>
              </a:ext>
            </a:extLst>
          </p:cNvPr>
          <p:cNvGraphicFramePr>
            <a:graphicFrameLocks noGrp="1"/>
          </p:cNvGraphicFramePr>
          <p:nvPr>
            <p:extLst>
              <p:ext uri="{D42A27DB-BD31-4B8C-83A1-F6EECF244321}">
                <p14:modId xmlns:p14="http://schemas.microsoft.com/office/powerpoint/2010/main" val="2845590571"/>
              </p:ext>
            </p:extLst>
          </p:nvPr>
        </p:nvGraphicFramePr>
        <p:xfrm>
          <a:off x="980380" y="2019300"/>
          <a:ext cx="16230600" cy="7410324"/>
        </p:xfrm>
        <a:graphic>
          <a:graphicData uri="http://schemas.openxmlformats.org/drawingml/2006/table">
            <a:tbl>
              <a:tblPr firstRow="1" bandRow="1">
                <a:tableStyleId>{3B4B98B0-60AC-42C2-AFA5-B58CD77FA1E5}</a:tableStyleId>
              </a:tblPr>
              <a:tblGrid>
                <a:gridCol w="2372420">
                  <a:extLst>
                    <a:ext uri="{9D8B030D-6E8A-4147-A177-3AD203B41FA5}">
                      <a16:colId xmlns:a16="http://schemas.microsoft.com/office/drawing/2014/main" val="3886052183"/>
                    </a:ext>
                  </a:extLst>
                </a:gridCol>
                <a:gridCol w="4953000">
                  <a:extLst>
                    <a:ext uri="{9D8B030D-6E8A-4147-A177-3AD203B41FA5}">
                      <a16:colId xmlns:a16="http://schemas.microsoft.com/office/drawing/2014/main" val="2358741277"/>
                    </a:ext>
                  </a:extLst>
                </a:gridCol>
                <a:gridCol w="8905180">
                  <a:extLst>
                    <a:ext uri="{9D8B030D-6E8A-4147-A177-3AD203B41FA5}">
                      <a16:colId xmlns:a16="http://schemas.microsoft.com/office/drawing/2014/main" val="384184830"/>
                    </a:ext>
                  </a:extLst>
                </a:gridCol>
              </a:tblGrid>
              <a:tr h="493681">
                <a:tc>
                  <a:txBody>
                    <a:bodyPr/>
                    <a:lstStyle/>
                    <a:p>
                      <a:pPr algn="ctr">
                        <a:lnSpc>
                          <a:spcPct val="150000"/>
                        </a:lnSpc>
                      </a:pPr>
                      <a:r>
                        <a:rPr lang="en-US" sz="3200" dirty="0">
                          <a:solidFill>
                            <a:schemeClr val="bg1"/>
                          </a:solidFill>
                          <a:latin typeface="Arial" panose="020B0604020202020204" pitchFamily="34" charset="0"/>
                          <a:cs typeface="Arial" panose="020B0604020202020204" pitchFamily="34" charset="0"/>
                        </a:rPr>
                        <a:t>Scope</a:t>
                      </a:r>
                    </a:p>
                  </a:txBody>
                  <a:tcPr marL="121729" marR="121729" marT="60865" marB="608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3200" dirty="0">
                          <a:solidFill>
                            <a:schemeClr val="bg1"/>
                          </a:solidFill>
                          <a:latin typeface="Arial" panose="020B0604020202020204" pitchFamily="34" charset="0"/>
                          <a:cs typeface="Arial" panose="020B0604020202020204" pitchFamily="34" charset="0"/>
                        </a:rPr>
                        <a:t>Oil and Gas Law</a:t>
                      </a:r>
                    </a:p>
                  </a:txBody>
                  <a:tcPr marL="121729" marR="121729" marT="60865" marB="608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3200" dirty="0">
                          <a:solidFill>
                            <a:schemeClr val="bg1"/>
                          </a:solidFill>
                          <a:latin typeface="Arial" panose="020B0604020202020204" pitchFamily="34" charset="0"/>
                          <a:cs typeface="Arial" panose="020B0604020202020204" pitchFamily="34" charset="0"/>
                        </a:rPr>
                        <a:t>Omnibus Law</a:t>
                      </a:r>
                    </a:p>
                  </a:txBody>
                  <a:tcPr marL="121729" marR="121729" marT="60865" marB="608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7127782"/>
                  </a:ext>
                </a:extLst>
              </a:tr>
              <a:tr h="493681">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600" dirty="0">
                          <a:solidFill>
                            <a:schemeClr val="bg1"/>
                          </a:solidFill>
                          <a:latin typeface="Arial" panose="020B0604020202020204" pitchFamily="34" charset="0"/>
                          <a:cs typeface="Arial" panose="020B0604020202020204" pitchFamily="34" charset="0"/>
                        </a:rPr>
                        <a:t>Sanctions </a:t>
                      </a:r>
                    </a:p>
                    <a:p>
                      <a:pPr>
                        <a:lnSpc>
                          <a:spcPct val="150000"/>
                        </a:lnSpc>
                      </a:pPr>
                      <a:endParaRPr lang="en-US" sz="2600" dirty="0">
                        <a:solidFill>
                          <a:schemeClr val="bg1"/>
                        </a:solidFill>
                        <a:latin typeface="Arial" panose="020B0604020202020204" pitchFamily="34" charset="0"/>
                        <a:cs typeface="Arial" panose="020B0604020202020204" pitchFamily="34" charset="0"/>
                      </a:endParaRP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lgn="just">
                        <a:lnSpc>
                          <a:spcPct val="150000"/>
                        </a:lnSpc>
                        <a:buFont typeface="Wingdings" panose="05000000000000000000" pitchFamily="2" charset="2"/>
                        <a:buChar char="§"/>
                      </a:pPr>
                      <a:r>
                        <a:rPr lang="en-US" sz="2600" dirty="0">
                          <a:solidFill>
                            <a:schemeClr val="bg1"/>
                          </a:solidFill>
                          <a:latin typeface="Arial" panose="020B0604020202020204" pitchFamily="34" charset="0"/>
                          <a:cs typeface="Arial" panose="020B0604020202020204" pitchFamily="34" charset="0"/>
                        </a:rPr>
                        <a:t>Misuse of transportation and/or trading of oil fuel</a:t>
                      </a:r>
                    </a:p>
                    <a:p>
                      <a:pPr marL="342900" indent="-342900" algn="just">
                        <a:lnSpc>
                          <a:spcPct val="150000"/>
                        </a:lnSpc>
                        <a:buFont typeface="Wingdings" panose="05000000000000000000" pitchFamily="2" charset="2"/>
                        <a:buChar char="§"/>
                      </a:pPr>
                      <a:endParaRPr lang="en-US" sz="2600" dirty="0">
                        <a:solidFill>
                          <a:schemeClr val="bg1"/>
                        </a:solidFill>
                        <a:latin typeface="Arial" panose="020B0604020202020204" pitchFamily="34" charset="0"/>
                        <a:cs typeface="Arial" panose="020B0604020202020204" pitchFamily="34" charset="0"/>
                      </a:endParaRPr>
                    </a:p>
                    <a:p>
                      <a:pPr marL="334963" indent="0" algn="just">
                        <a:lnSpc>
                          <a:spcPct val="150000"/>
                        </a:lnSpc>
                        <a:buFont typeface="Wingdings" panose="05000000000000000000" pitchFamily="2" charset="2"/>
                        <a:buNone/>
                      </a:pPr>
                      <a:r>
                        <a:rPr lang="en-US" sz="2600" dirty="0">
                          <a:solidFill>
                            <a:schemeClr val="bg1"/>
                          </a:solidFill>
                          <a:latin typeface="Arial" panose="020B0604020202020204" pitchFamily="34" charset="0"/>
                          <a:cs typeface="Arial" panose="020B0604020202020204" pitchFamily="34" charset="0"/>
                        </a:rPr>
                        <a:t>Oil and Gas Law imposes sanctions in the form of imprisonment for maximum of six years and maximum fine of Rp.60 billion for the </a:t>
                      </a:r>
                      <a:r>
                        <a:rPr lang="en-US" sz="2600" u="sng" dirty="0">
                          <a:solidFill>
                            <a:schemeClr val="bg1"/>
                          </a:solidFill>
                          <a:latin typeface="Arial" panose="020B0604020202020204" pitchFamily="34" charset="0"/>
                          <a:cs typeface="Arial" panose="020B0604020202020204" pitchFamily="34" charset="0"/>
                        </a:rPr>
                        <a:t>misuse of the transportation and/or trading of subsidized oil fuel (Article 55)</a:t>
                      </a: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lgn="just">
                        <a:lnSpc>
                          <a:spcPct val="150000"/>
                        </a:lnSpc>
                        <a:buFont typeface="Wingdings" panose="05000000000000000000" pitchFamily="2" charset="2"/>
                        <a:buChar char="§"/>
                      </a:pPr>
                      <a:r>
                        <a:rPr lang="en-US" sz="2600" dirty="0">
                          <a:solidFill>
                            <a:schemeClr val="bg1"/>
                          </a:solidFill>
                          <a:latin typeface="Arial" panose="020B0604020202020204" pitchFamily="34" charset="0"/>
                          <a:cs typeface="Arial" panose="020B0604020202020204" pitchFamily="34" charset="0"/>
                        </a:rPr>
                        <a:t>Misuse of transportation and/or trading of oil fuel </a:t>
                      </a:r>
                    </a:p>
                    <a:p>
                      <a:pPr marL="0" indent="0" algn="just">
                        <a:lnSpc>
                          <a:spcPct val="150000"/>
                        </a:lnSpc>
                        <a:buFont typeface="+mj-lt"/>
                        <a:buNone/>
                      </a:pPr>
                      <a:endParaRPr lang="en-US" sz="2600" dirty="0">
                        <a:solidFill>
                          <a:schemeClr val="bg1"/>
                        </a:solidFill>
                        <a:latin typeface="Arial" panose="020B0604020202020204" pitchFamily="34" charset="0"/>
                        <a:cs typeface="Arial" panose="020B0604020202020204" pitchFamily="34" charset="0"/>
                      </a:endParaRPr>
                    </a:p>
                    <a:p>
                      <a:pPr marL="334963" indent="0" algn="just">
                        <a:lnSpc>
                          <a:spcPct val="150000"/>
                        </a:lnSpc>
                        <a:buFont typeface="+mj-lt"/>
                        <a:buNone/>
                      </a:pPr>
                      <a:r>
                        <a:rPr lang="en-US" sz="2600" dirty="0">
                          <a:solidFill>
                            <a:schemeClr val="bg1"/>
                          </a:solidFill>
                          <a:latin typeface="Arial" panose="020B0604020202020204" pitchFamily="34" charset="0"/>
                          <a:cs typeface="Arial" panose="020B0604020202020204" pitchFamily="34" charset="0"/>
                        </a:rPr>
                        <a:t>The Omnibus Law also imposes the same sanctions for the </a:t>
                      </a:r>
                      <a:r>
                        <a:rPr lang="en-US" sz="2600" u="sng" dirty="0">
                          <a:solidFill>
                            <a:schemeClr val="bg1"/>
                          </a:solidFill>
                          <a:latin typeface="Arial" panose="020B0604020202020204" pitchFamily="34" charset="0"/>
                          <a:cs typeface="Arial" panose="020B0604020202020204" pitchFamily="34" charset="0"/>
                        </a:rPr>
                        <a:t>misuse of the transportation and/or trading of subsidized gas fuel and/or liquefied petroleum gas</a:t>
                      </a:r>
                    </a:p>
                    <a:p>
                      <a:pPr marL="334963" indent="0" algn="just">
                        <a:lnSpc>
                          <a:spcPct val="150000"/>
                        </a:lnSpc>
                        <a:buFont typeface="+mj-lt"/>
                        <a:buNone/>
                      </a:pPr>
                      <a:endParaRPr lang="en-US" sz="2600" dirty="0">
                        <a:solidFill>
                          <a:schemeClr val="bg1"/>
                        </a:solidFill>
                        <a:latin typeface="Arial" panose="020B0604020202020204" pitchFamily="34" charset="0"/>
                        <a:cs typeface="Arial" panose="020B0604020202020204" pitchFamily="34" charset="0"/>
                      </a:endParaRP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5032407"/>
                  </a:ext>
                </a:extLst>
              </a:tr>
            </a:tbl>
          </a:graphicData>
        </a:graphic>
      </p:graphicFrame>
    </p:spTree>
    <p:extLst>
      <p:ext uri="{BB962C8B-B14F-4D97-AF65-F5344CB8AC3E}">
        <p14:creationId xmlns:p14="http://schemas.microsoft.com/office/powerpoint/2010/main" val="4209889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D2B42"/>
        </a:solidFill>
        <a:effectLst/>
      </p:bgPr>
    </p:bg>
    <p:spTree>
      <p:nvGrpSpPr>
        <p:cNvPr id="1" name=""/>
        <p:cNvGrpSpPr/>
        <p:nvPr/>
      </p:nvGrpSpPr>
      <p:grpSpPr>
        <a:xfrm>
          <a:off x="0" y="0"/>
          <a:ext cx="0" cy="0"/>
          <a:chOff x="0" y="0"/>
          <a:chExt cx="0" cy="0"/>
        </a:xfrm>
      </p:grpSpPr>
      <p:pic>
        <p:nvPicPr>
          <p:cNvPr id="2" name="Picture 1" descr="A picture containing water, outdoor, boat, large&#10;&#10;Description automatically generated">
            <a:extLst>
              <a:ext uri="{FF2B5EF4-FFF2-40B4-BE49-F238E27FC236}">
                <a16:creationId xmlns:a16="http://schemas.microsoft.com/office/drawing/2014/main" id="{71A8A968-786B-46B0-847E-61E6ECDFD3CC}"/>
              </a:ext>
            </a:extLst>
          </p:cNvPr>
          <p:cNvPicPr>
            <a:picLocks noChangeAspect="1"/>
          </p:cNvPicPr>
          <p:nvPr/>
        </p:nvPicPr>
        <p:blipFill>
          <a:blip r:embed="rId2">
            <a:alphaModFix amt="2000"/>
            <a:extLst>
              <a:ext uri="{28A0092B-C50C-407E-A947-70E740481C1C}">
                <a14:useLocalDpi xmlns:a14="http://schemas.microsoft.com/office/drawing/2010/main" val="0"/>
              </a:ext>
            </a:extLst>
          </a:blip>
          <a:stretch>
            <a:fillRect/>
          </a:stretch>
        </p:blipFill>
        <p:spPr>
          <a:xfrm>
            <a:off x="152400" y="0"/>
            <a:ext cx="18288000" cy="10287000"/>
          </a:xfrm>
          <a:prstGeom prst="rect">
            <a:avLst/>
          </a:prstGeom>
        </p:spPr>
      </p:pic>
      <p:sp>
        <p:nvSpPr>
          <p:cNvPr id="29" name="AutoShape 2">
            <a:extLst>
              <a:ext uri="{FF2B5EF4-FFF2-40B4-BE49-F238E27FC236}">
                <a16:creationId xmlns:a16="http://schemas.microsoft.com/office/drawing/2014/main" id="{F0291CCF-A72F-4848-8974-45A58BD1101F}"/>
              </a:ext>
            </a:extLst>
          </p:cNvPr>
          <p:cNvSpPr/>
          <p:nvPr/>
        </p:nvSpPr>
        <p:spPr>
          <a:xfrm>
            <a:off x="1028700" y="9639300"/>
            <a:ext cx="16230600" cy="9525"/>
          </a:xfrm>
          <a:prstGeom prst="rect">
            <a:avLst/>
          </a:prstGeom>
          <a:solidFill>
            <a:srgbClr val="D5D8DB"/>
          </a:solidFill>
        </p:spPr>
      </p:sp>
      <p:sp>
        <p:nvSpPr>
          <p:cNvPr id="31" name="TextBox 7">
            <a:extLst>
              <a:ext uri="{FF2B5EF4-FFF2-40B4-BE49-F238E27FC236}">
                <a16:creationId xmlns:a16="http://schemas.microsoft.com/office/drawing/2014/main" id="{48812791-712C-4C04-8AEA-45D62520C068}"/>
              </a:ext>
            </a:extLst>
          </p:cNvPr>
          <p:cNvSpPr txBox="1"/>
          <p:nvPr/>
        </p:nvSpPr>
        <p:spPr>
          <a:xfrm>
            <a:off x="1028700" y="629694"/>
            <a:ext cx="6607840" cy="500586"/>
          </a:xfrm>
          <a:prstGeom prst="rect">
            <a:avLst/>
          </a:prstGeom>
        </p:spPr>
        <p:txBody>
          <a:bodyPr wrap="square" lIns="0" tIns="0" rIns="0" bIns="0" rtlCol="0" anchor="t">
            <a:spAutoFit/>
          </a:bodyPr>
          <a:lstStyle/>
          <a:p>
            <a:pPr>
              <a:lnSpc>
                <a:spcPts val="3683"/>
              </a:lnSpc>
            </a:pPr>
            <a:r>
              <a:rPr lang="en-US" sz="4800" spc="-52" dirty="0">
                <a:solidFill>
                  <a:srgbClr val="FFC000"/>
                </a:solidFill>
                <a:latin typeface="Inter Bold"/>
              </a:rPr>
              <a:t>Key Takeaways</a:t>
            </a:r>
          </a:p>
        </p:txBody>
      </p:sp>
      <p:sp>
        <p:nvSpPr>
          <p:cNvPr id="33" name="AutoShape 10">
            <a:extLst>
              <a:ext uri="{FF2B5EF4-FFF2-40B4-BE49-F238E27FC236}">
                <a16:creationId xmlns:a16="http://schemas.microsoft.com/office/drawing/2014/main" id="{92DA6CAC-7AF1-4D84-8E95-C55EF87E5F41}"/>
              </a:ext>
            </a:extLst>
          </p:cNvPr>
          <p:cNvSpPr/>
          <p:nvPr/>
        </p:nvSpPr>
        <p:spPr>
          <a:xfrm>
            <a:off x="998963" y="1601854"/>
            <a:ext cx="16230600" cy="9525"/>
          </a:xfrm>
          <a:prstGeom prst="rect">
            <a:avLst/>
          </a:prstGeom>
          <a:solidFill>
            <a:srgbClr val="D5D8DB"/>
          </a:solidFill>
        </p:spPr>
      </p:sp>
      <p:sp>
        <p:nvSpPr>
          <p:cNvPr id="42" name="TextBox 15">
            <a:extLst>
              <a:ext uri="{FF2B5EF4-FFF2-40B4-BE49-F238E27FC236}">
                <a16:creationId xmlns:a16="http://schemas.microsoft.com/office/drawing/2014/main" id="{7570B02A-C03A-4149-8515-5B6BC099FC03}"/>
              </a:ext>
            </a:extLst>
          </p:cNvPr>
          <p:cNvSpPr txBox="1"/>
          <p:nvPr/>
        </p:nvSpPr>
        <p:spPr>
          <a:xfrm>
            <a:off x="1028701" y="1899455"/>
            <a:ext cx="16200862" cy="4340740"/>
          </a:xfrm>
          <a:prstGeom prst="rect">
            <a:avLst/>
          </a:prstGeom>
        </p:spPr>
        <p:txBody>
          <a:bodyPr wrap="square" lIns="0" tIns="0" rIns="0" bIns="0" rtlCol="0" anchor="t">
            <a:spAutoFit/>
          </a:bodyPr>
          <a:lstStyle/>
          <a:p>
            <a:pPr marL="457200" indent="-457200" algn="just">
              <a:lnSpc>
                <a:spcPct val="150000"/>
              </a:lnSpc>
              <a:buFont typeface="Wingdings" panose="05000000000000000000" pitchFamily="2" charset="2"/>
              <a:buChar char="§"/>
            </a:pPr>
            <a:r>
              <a:rPr lang="en-US" sz="3200" dirty="0">
                <a:solidFill>
                  <a:srgbClr val="D5D8DB"/>
                </a:solidFill>
                <a:latin typeface="Arial" panose="020B0604020202020204" pitchFamily="34" charset="0"/>
                <a:cs typeface="Arial" panose="020B0604020202020204" pitchFamily="34" charset="0"/>
              </a:rPr>
              <a:t>The Omnibus Law does not amend many provisions in the Oil and Gas Law and may leave room for further amendments under RUU </a:t>
            </a:r>
            <a:r>
              <a:rPr lang="en-US" sz="3200" dirty="0" err="1">
                <a:solidFill>
                  <a:srgbClr val="D5D8DB"/>
                </a:solidFill>
                <a:latin typeface="Arial" panose="020B0604020202020204" pitchFamily="34" charset="0"/>
                <a:cs typeface="Arial" panose="020B0604020202020204" pitchFamily="34" charset="0"/>
              </a:rPr>
              <a:t>Migas</a:t>
            </a:r>
            <a:endParaRPr lang="en-US" sz="3200" dirty="0">
              <a:solidFill>
                <a:srgbClr val="D5D8DB"/>
              </a:solidFill>
              <a:latin typeface="Arial" panose="020B0604020202020204" pitchFamily="34" charset="0"/>
              <a:cs typeface="Arial" panose="020B0604020202020204" pitchFamily="34" charset="0"/>
            </a:endParaRPr>
          </a:p>
          <a:p>
            <a:pPr marL="457200" indent="-457200" algn="just">
              <a:lnSpc>
                <a:spcPct val="150000"/>
              </a:lnSpc>
              <a:buFont typeface="Wingdings" panose="05000000000000000000" pitchFamily="2" charset="2"/>
              <a:buChar char="§"/>
            </a:pPr>
            <a:endParaRPr lang="en-US" sz="3200" dirty="0">
              <a:solidFill>
                <a:srgbClr val="D5D8DB"/>
              </a:solidFill>
              <a:latin typeface="Arial" panose="020B0604020202020204" pitchFamily="34" charset="0"/>
              <a:cs typeface="Arial" panose="020B0604020202020204" pitchFamily="34" charset="0"/>
            </a:endParaRPr>
          </a:p>
          <a:p>
            <a:pPr marL="457200" indent="-457200" algn="just">
              <a:lnSpc>
                <a:spcPct val="150000"/>
              </a:lnSpc>
              <a:buFont typeface="Wingdings" panose="05000000000000000000" pitchFamily="2" charset="2"/>
              <a:buChar char="§"/>
            </a:pPr>
            <a:r>
              <a:rPr lang="en-US" sz="3200" dirty="0">
                <a:solidFill>
                  <a:srgbClr val="D5D8DB"/>
                </a:solidFill>
                <a:latin typeface="Arial" panose="020B0604020202020204" pitchFamily="34" charset="0"/>
                <a:cs typeface="Arial" panose="020B0604020202020204" pitchFamily="34" charset="0"/>
              </a:rPr>
              <a:t>Amendments in the business licensing requirements in the downstream sector should be in line with the purpose of the Omnibus Law, which is to simplify licensing procedures and remove excessive regulatory requirements</a:t>
            </a:r>
          </a:p>
        </p:txBody>
      </p:sp>
      <p:sp>
        <p:nvSpPr>
          <p:cNvPr id="52" name="TextBox 15">
            <a:extLst>
              <a:ext uri="{FF2B5EF4-FFF2-40B4-BE49-F238E27FC236}">
                <a16:creationId xmlns:a16="http://schemas.microsoft.com/office/drawing/2014/main" id="{820D8077-1F23-4E39-AE9B-1FF0FED0BED5}"/>
              </a:ext>
            </a:extLst>
          </p:cNvPr>
          <p:cNvSpPr txBox="1"/>
          <p:nvPr/>
        </p:nvSpPr>
        <p:spPr>
          <a:xfrm>
            <a:off x="1028700" y="9871778"/>
            <a:ext cx="3964160" cy="215444"/>
          </a:xfrm>
          <a:prstGeom prst="rect">
            <a:avLst/>
          </a:prstGeom>
        </p:spPr>
        <p:txBody>
          <a:bodyPr lIns="0" tIns="0" rIns="0" bIns="0" rtlCol="0" anchor="t">
            <a:spAutoFit/>
          </a:bodyPr>
          <a:lstStyle/>
          <a:p>
            <a:r>
              <a:rPr lang="en-US" sz="1400" spc="-52" dirty="0">
                <a:solidFill>
                  <a:srgbClr val="D5D8DB"/>
                </a:solidFill>
                <a:latin typeface="Arial" panose="020B0604020202020204" pitchFamily="34" charset="0"/>
                <a:cs typeface="Arial" panose="020B0604020202020204" pitchFamily="34" charset="0"/>
              </a:rPr>
              <a:t>SSEK Indonesian Legal Consultants</a:t>
            </a:r>
          </a:p>
        </p:txBody>
      </p:sp>
      <p:sp>
        <p:nvSpPr>
          <p:cNvPr id="54" name="TextBox 15">
            <a:extLst>
              <a:ext uri="{FF2B5EF4-FFF2-40B4-BE49-F238E27FC236}">
                <a16:creationId xmlns:a16="http://schemas.microsoft.com/office/drawing/2014/main" id="{11D859AA-060F-4CC0-9E69-1B2D8B725722}"/>
              </a:ext>
            </a:extLst>
          </p:cNvPr>
          <p:cNvSpPr txBox="1"/>
          <p:nvPr/>
        </p:nvSpPr>
        <p:spPr>
          <a:xfrm>
            <a:off x="13246818" y="9871778"/>
            <a:ext cx="3964160" cy="215444"/>
          </a:xfrm>
          <a:prstGeom prst="rect">
            <a:avLst/>
          </a:prstGeom>
        </p:spPr>
        <p:txBody>
          <a:bodyPr lIns="0" tIns="0" rIns="0" bIns="0" rtlCol="0" anchor="t">
            <a:spAutoFit/>
          </a:bodyPr>
          <a:lstStyle/>
          <a:p>
            <a:pPr algn="r"/>
            <a:r>
              <a:rPr lang="en-US" sz="1400" spc="-52" dirty="0">
                <a:solidFill>
                  <a:srgbClr val="D5D8DB"/>
                </a:solidFill>
                <a:latin typeface="Arial" panose="020B0604020202020204" pitchFamily="34" charset="0"/>
                <a:cs typeface="Arial" panose="020B0604020202020204" pitchFamily="34" charset="0"/>
              </a:rPr>
              <a:t>16</a:t>
            </a:r>
          </a:p>
        </p:txBody>
      </p:sp>
    </p:spTree>
    <p:extLst>
      <p:ext uri="{BB962C8B-B14F-4D97-AF65-F5344CB8AC3E}">
        <p14:creationId xmlns:p14="http://schemas.microsoft.com/office/powerpoint/2010/main" val="2636413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D2B42"/>
        </a:solidFill>
        <a:effectLst/>
      </p:bgPr>
    </p:bg>
    <p:spTree>
      <p:nvGrpSpPr>
        <p:cNvPr id="1" name=""/>
        <p:cNvGrpSpPr/>
        <p:nvPr/>
      </p:nvGrpSpPr>
      <p:grpSpPr>
        <a:xfrm>
          <a:off x="0" y="0"/>
          <a:ext cx="0" cy="0"/>
          <a:chOff x="0" y="0"/>
          <a:chExt cx="0" cy="0"/>
        </a:xfrm>
      </p:grpSpPr>
      <p:pic>
        <p:nvPicPr>
          <p:cNvPr id="2" name="Picture 1" descr="A picture containing water, outdoor, boat, large&#10;&#10;Description automatically generated">
            <a:extLst>
              <a:ext uri="{FF2B5EF4-FFF2-40B4-BE49-F238E27FC236}">
                <a16:creationId xmlns:a16="http://schemas.microsoft.com/office/drawing/2014/main" id="{1B6D8D46-A310-453E-8458-1E0E9E47CD93}"/>
              </a:ext>
            </a:extLst>
          </p:cNvPr>
          <p:cNvPicPr>
            <a:picLocks noChangeAspect="1"/>
          </p:cNvPicPr>
          <p:nvPr/>
        </p:nvPicPr>
        <p:blipFill>
          <a:blip r:embed="rId2">
            <a:alphaModFix amt="2000"/>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9" name="AutoShape 2">
            <a:extLst>
              <a:ext uri="{FF2B5EF4-FFF2-40B4-BE49-F238E27FC236}">
                <a16:creationId xmlns:a16="http://schemas.microsoft.com/office/drawing/2014/main" id="{F0291CCF-A72F-4848-8974-45A58BD1101F}"/>
              </a:ext>
            </a:extLst>
          </p:cNvPr>
          <p:cNvSpPr/>
          <p:nvPr/>
        </p:nvSpPr>
        <p:spPr>
          <a:xfrm>
            <a:off x="1028700" y="9639300"/>
            <a:ext cx="16230600" cy="9525"/>
          </a:xfrm>
          <a:prstGeom prst="rect">
            <a:avLst/>
          </a:prstGeom>
          <a:solidFill>
            <a:srgbClr val="D5D8DB"/>
          </a:solidFill>
        </p:spPr>
      </p:sp>
      <p:sp>
        <p:nvSpPr>
          <p:cNvPr id="31" name="TextBox 7">
            <a:extLst>
              <a:ext uri="{FF2B5EF4-FFF2-40B4-BE49-F238E27FC236}">
                <a16:creationId xmlns:a16="http://schemas.microsoft.com/office/drawing/2014/main" id="{48812791-712C-4C04-8AEA-45D62520C068}"/>
              </a:ext>
            </a:extLst>
          </p:cNvPr>
          <p:cNvSpPr txBox="1"/>
          <p:nvPr/>
        </p:nvSpPr>
        <p:spPr>
          <a:xfrm>
            <a:off x="1028700" y="629694"/>
            <a:ext cx="6607840" cy="500586"/>
          </a:xfrm>
          <a:prstGeom prst="rect">
            <a:avLst/>
          </a:prstGeom>
        </p:spPr>
        <p:txBody>
          <a:bodyPr wrap="square" lIns="0" tIns="0" rIns="0" bIns="0" rtlCol="0" anchor="t">
            <a:spAutoFit/>
          </a:bodyPr>
          <a:lstStyle/>
          <a:p>
            <a:pPr>
              <a:lnSpc>
                <a:spcPts val="3683"/>
              </a:lnSpc>
            </a:pPr>
            <a:r>
              <a:rPr lang="en-US" sz="4800" spc="-52" dirty="0">
                <a:solidFill>
                  <a:srgbClr val="FFC000"/>
                </a:solidFill>
                <a:latin typeface="Inter Bold"/>
              </a:rPr>
              <a:t>Key Takeaways</a:t>
            </a:r>
          </a:p>
        </p:txBody>
      </p:sp>
      <p:sp>
        <p:nvSpPr>
          <p:cNvPr id="33" name="AutoShape 10">
            <a:extLst>
              <a:ext uri="{FF2B5EF4-FFF2-40B4-BE49-F238E27FC236}">
                <a16:creationId xmlns:a16="http://schemas.microsoft.com/office/drawing/2014/main" id="{92DA6CAC-7AF1-4D84-8E95-C55EF87E5F41}"/>
              </a:ext>
            </a:extLst>
          </p:cNvPr>
          <p:cNvSpPr/>
          <p:nvPr/>
        </p:nvSpPr>
        <p:spPr>
          <a:xfrm>
            <a:off x="998963" y="1601854"/>
            <a:ext cx="16230600" cy="9525"/>
          </a:xfrm>
          <a:prstGeom prst="rect">
            <a:avLst/>
          </a:prstGeom>
          <a:solidFill>
            <a:srgbClr val="D5D8DB"/>
          </a:solidFill>
        </p:spPr>
      </p:sp>
      <p:sp>
        <p:nvSpPr>
          <p:cNvPr id="42" name="TextBox 15">
            <a:extLst>
              <a:ext uri="{FF2B5EF4-FFF2-40B4-BE49-F238E27FC236}">
                <a16:creationId xmlns:a16="http://schemas.microsoft.com/office/drawing/2014/main" id="{7570B02A-C03A-4149-8515-5B6BC099FC03}"/>
              </a:ext>
            </a:extLst>
          </p:cNvPr>
          <p:cNvSpPr txBox="1"/>
          <p:nvPr/>
        </p:nvSpPr>
        <p:spPr>
          <a:xfrm>
            <a:off x="1028701" y="1899455"/>
            <a:ext cx="16200862" cy="4340740"/>
          </a:xfrm>
          <a:prstGeom prst="rect">
            <a:avLst/>
          </a:prstGeom>
        </p:spPr>
        <p:txBody>
          <a:bodyPr wrap="square" lIns="0" tIns="0" rIns="0" bIns="0" rtlCol="0" anchor="t">
            <a:spAutoFit/>
          </a:bodyPr>
          <a:lstStyle/>
          <a:p>
            <a:pPr marL="457200" indent="-457200" algn="just">
              <a:lnSpc>
                <a:spcPct val="150000"/>
              </a:lnSpc>
              <a:buFont typeface="Wingdings" panose="05000000000000000000" pitchFamily="2" charset="2"/>
              <a:buChar char="§"/>
            </a:pPr>
            <a:r>
              <a:rPr lang="en-US" sz="3200" dirty="0">
                <a:solidFill>
                  <a:srgbClr val="D5D8DB"/>
                </a:solidFill>
                <a:latin typeface="Arial" panose="020B0604020202020204" pitchFamily="34" charset="0"/>
                <a:cs typeface="Arial" panose="020B0604020202020204" pitchFamily="34" charset="0"/>
              </a:rPr>
              <a:t>Amendments in the upstream sector, specifically relating to upstream Business License, may complicate business procedures and create more red tape by adding a new requirement for Business License in addition to a PSC.</a:t>
            </a:r>
          </a:p>
          <a:p>
            <a:pPr marL="457200" indent="-457200" algn="just">
              <a:lnSpc>
                <a:spcPct val="150000"/>
              </a:lnSpc>
              <a:buFont typeface="Wingdings" panose="05000000000000000000" pitchFamily="2" charset="2"/>
              <a:buChar char="§"/>
            </a:pPr>
            <a:endParaRPr lang="en-US" sz="3200" dirty="0">
              <a:solidFill>
                <a:srgbClr val="D5D8DB"/>
              </a:solidFill>
              <a:latin typeface="Arial" panose="020B0604020202020204" pitchFamily="34" charset="0"/>
              <a:cs typeface="Arial" panose="020B0604020202020204" pitchFamily="34" charset="0"/>
            </a:endParaRPr>
          </a:p>
          <a:p>
            <a:pPr marL="457200" indent="-457200" algn="just">
              <a:lnSpc>
                <a:spcPct val="150000"/>
              </a:lnSpc>
              <a:buFont typeface="Wingdings" panose="05000000000000000000" pitchFamily="2" charset="2"/>
              <a:buChar char="§"/>
            </a:pPr>
            <a:r>
              <a:rPr lang="en-US" sz="3200" dirty="0">
                <a:solidFill>
                  <a:srgbClr val="D5D8DB"/>
                </a:solidFill>
                <a:latin typeface="Arial" panose="020B0604020202020204" pitchFamily="34" charset="0"/>
                <a:cs typeface="Arial" panose="020B0604020202020204" pitchFamily="34" charset="0"/>
              </a:rPr>
              <a:t>It will be necessary to monitor the development of these changes in the implementing regulations to be issued and how the Omnibus Law is implemented in practice.</a:t>
            </a:r>
          </a:p>
        </p:txBody>
      </p:sp>
      <p:sp>
        <p:nvSpPr>
          <p:cNvPr id="52" name="TextBox 15">
            <a:extLst>
              <a:ext uri="{FF2B5EF4-FFF2-40B4-BE49-F238E27FC236}">
                <a16:creationId xmlns:a16="http://schemas.microsoft.com/office/drawing/2014/main" id="{820D8077-1F23-4E39-AE9B-1FF0FED0BED5}"/>
              </a:ext>
            </a:extLst>
          </p:cNvPr>
          <p:cNvSpPr txBox="1"/>
          <p:nvPr/>
        </p:nvSpPr>
        <p:spPr>
          <a:xfrm>
            <a:off x="1028700" y="9871778"/>
            <a:ext cx="3964160" cy="215444"/>
          </a:xfrm>
          <a:prstGeom prst="rect">
            <a:avLst/>
          </a:prstGeom>
        </p:spPr>
        <p:txBody>
          <a:bodyPr lIns="0" tIns="0" rIns="0" bIns="0" rtlCol="0" anchor="t">
            <a:spAutoFit/>
          </a:bodyPr>
          <a:lstStyle/>
          <a:p>
            <a:r>
              <a:rPr lang="en-US" sz="1400" spc="-52" dirty="0">
                <a:solidFill>
                  <a:srgbClr val="D5D8DB"/>
                </a:solidFill>
                <a:latin typeface="Arial" panose="020B0604020202020204" pitchFamily="34" charset="0"/>
                <a:cs typeface="Arial" panose="020B0604020202020204" pitchFamily="34" charset="0"/>
              </a:rPr>
              <a:t>SSEK Indonesian Legal Consultants</a:t>
            </a:r>
          </a:p>
        </p:txBody>
      </p:sp>
      <p:sp>
        <p:nvSpPr>
          <p:cNvPr id="54" name="TextBox 15">
            <a:extLst>
              <a:ext uri="{FF2B5EF4-FFF2-40B4-BE49-F238E27FC236}">
                <a16:creationId xmlns:a16="http://schemas.microsoft.com/office/drawing/2014/main" id="{11D859AA-060F-4CC0-9E69-1B2D8B725722}"/>
              </a:ext>
            </a:extLst>
          </p:cNvPr>
          <p:cNvSpPr txBox="1"/>
          <p:nvPr/>
        </p:nvSpPr>
        <p:spPr>
          <a:xfrm>
            <a:off x="13246818" y="9871778"/>
            <a:ext cx="3964160" cy="215444"/>
          </a:xfrm>
          <a:prstGeom prst="rect">
            <a:avLst/>
          </a:prstGeom>
        </p:spPr>
        <p:txBody>
          <a:bodyPr lIns="0" tIns="0" rIns="0" bIns="0" rtlCol="0" anchor="t">
            <a:spAutoFit/>
          </a:bodyPr>
          <a:lstStyle/>
          <a:p>
            <a:pPr algn="r"/>
            <a:r>
              <a:rPr lang="en-US" sz="1400" spc="-52" dirty="0">
                <a:solidFill>
                  <a:srgbClr val="D5D8DB"/>
                </a:solidFill>
                <a:latin typeface="Arial" panose="020B0604020202020204" pitchFamily="34" charset="0"/>
                <a:cs typeface="Arial" panose="020B0604020202020204" pitchFamily="34" charset="0"/>
              </a:rPr>
              <a:t>17</a:t>
            </a:r>
          </a:p>
        </p:txBody>
      </p:sp>
    </p:spTree>
    <p:extLst>
      <p:ext uri="{BB962C8B-B14F-4D97-AF65-F5344CB8AC3E}">
        <p14:creationId xmlns:p14="http://schemas.microsoft.com/office/powerpoint/2010/main" val="594159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D2B42"/>
        </a:solidFill>
        <a:effectLst/>
      </p:bgPr>
    </p:bg>
    <p:spTree>
      <p:nvGrpSpPr>
        <p:cNvPr id="1" name=""/>
        <p:cNvGrpSpPr/>
        <p:nvPr/>
      </p:nvGrpSpPr>
      <p:grpSpPr>
        <a:xfrm>
          <a:off x="0" y="0"/>
          <a:ext cx="0" cy="0"/>
          <a:chOff x="0" y="0"/>
          <a:chExt cx="0" cy="0"/>
        </a:xfrm>
      </p:grpSpPr>
      <p:sp>
        <p:nvSpPr>
          <p:cNvPr id="15" name="AutoShape 2">
            <a:extLst>
              <a:ext uri="{FF2B5EF4-FFF2-40B4-BE49-F238E27FC236}">
                <a16:creationId xmlns:a16="http://schemas.microsoft.com/office/drawing/2014/main" id="{B073C433-0B5E-404F-B37B-9CA97CF989E7}"/>
              </a:ext>
            </a:extLst>
          </p:cNvPr>
          <p:cNvSpPr/>
          <p:nvPr/>
        </p:nvSpPr>
        <p:spPr>
          <a:xfrm>
            <a:off x="1028700" y="8579893"/>
            <a:ext cx="16230600" cy="9525"/>
          </a:xfrm>
          <a:prstGeom prst="rect">
            <a:avLst/>
          </a:prstGeom>
          <a:solidFill>
            <a:schemeClr val="bg1"/>
          </a:solidFill>
          <a:ln>
            <a:noFill/>
          </a:ln>
        </p:spPr>
      </p:sp>
      <p:sp>
        <p:nvSpPr>
          <p:cNvPr id="20" name="TextBox 7">
            <a:extLst>
              <a:ext uri="{FF2B5EF4-FFF2-40B4-BE49-F238E27FC236}">
                <a16:creationId xmlns:a16="http://schemas.microsoft.com/office/drawing/2014/main" id="{7E637725-77BC-4EF9-AA40-31FBDFFC8E18}"/>
              </a:ext>
            </a:extLst>
          </p:cNvPr>
          <p:cNvSpPr txBox="1"/>
          <p:nvPr/>
        </p:nvSpPr>
        <p:spPr>
          <a:xfrm>
            <a:off x="1028700" y="3371224"/>
            <a:ext cx="5835458" cy="2635568"/>
          </a:xfrm>
          <a:prstGeom prst="rect">
            <a:avLst/>
          </a:prstGeom>
        </p:spPr>
        <p:txBody>
          <a:bodyPr lIns="0" tIns="0" rIns="0" bIns="0" rtlCol="0" anchor="t">
            <a:spAutoFit/>
          </a:bodyPr>
          <a:lstStyle/>
          <a:p>
            <a:pPr>
              <a:lnSpc>
                <a:spcPts val="10080"/>
              </a:lnSpc>
            </a:pPr>
            <a:r>
              <a:rPr lang="en-US" sz="9600" b="1" spc="-480" dirty="0">
                <a:solidFill>
                  <a:srgbClr val="FFC000"/>
                </a:solidFill>
                <a:latin typeface="Arial" panose="020B0604020202020204" pitchFamily="34" charset="0"/>
                <a:cs typeface="Arial" panose="020B0604020202020204" pitchFamily="34" charset="0"/>
              </a:rPr>
              <a:t>Keep </a:t>
            </a:r>
          </a:p>
          <a:p>
            <a:pPr>
              <a:lnSpc>
                <a:spcPts val="10080"/>
              </a:lnSpc>
            </a:pPr>
            <a:r>
              <a:rPr lang="en-US" sz="9600" b="1" spc="-480" dirty="0">
                <a:solidFill>
                  <a:srgbClr val="FFC000"/>
                </a:solidFill>
                <a:latin typeface="Arial" panose="020B0604020202020204" pitchFamily="34" charset="0"/>
                <a:cs typeface="Arial" panose="020B0604020202020204" pitchFamily="34" charset="0"/>
              </a:rPr>
              <a:t>in touch</a:t>
            </a:r>
          </a:p>
        </p:txBody>
      </p:sp>
      <p:sp>
        <p:nvSpPr>
          <p:cNvPr id="21" name="TextBox 8">
            <a:extLst>
              <a:ext uri="{FF2B5EF4-FFF2-40B4-BE49-F238E27FC236}">
                <a16:creationId xmlns:a16="http://schemas.microsoft.com/office/drawing/2014/main" id="{05AEC162-97F2-44AF-89D4-A6D9795BBECB}"/>
              </a:ext>
            </a:extLst>
          </p:cNvPr>
          <p:cNvSpPr txBox="1"/>
          <p:nvPr/>
        </p:nvSpPr>
        <p:spPr>
          <a:xfrm>
            <a:off x="1028700" y="6485089"/>
            <a:ext cx="7277100" cy="474489"/>
          </a:xfrm>
          <a:prstGeom prst="rect">
            <a:avLst/>
          </a:prstGeom>
        </p:spPr>
        <p:txBody>
          <a:bodyPr wrap="square" lIns="0" tIns="0" rIns="0" bIns="0" rtlCol="0" anchor="t">
            <a:spAutoFit/>
          </a:bodyPr>
          <a:lstStyle/>
          <a:p>
            <a:pPr>
              <a:lnSpc>
                <a:spcPts val="3683"/>
              </a:lnSpc>
            </a:pPr>
            <a:r>
              <a:rPr lang="en-US" sz="3200" b="1" spc="-52" dirty="0">
                <a:solidFill>
                  <a:srgbClr val="D5D8DB"/>
                </a:solidFill>
                <a:latin typeface="Arial" panose="020B0604020202020204" pitchFamily="34" charset="0"/>
                <a:cs typeface="Arial" panose="020B0604020202020204" pitchFamily="34" charset="0"/>
              </a:rPr>
              <a:t>SSEK Indonesian Legal Consultants</a:t>
            </a:r>
          </a:p>
        </p:txBody>
      </p:sp>
      <p:sp>
        <p:nvSpPr>
          <p:cNvPr id="22" name="AutoShape 9">
            <a:extLst>
              <a:ext uri="{FF2B5EF4-FFF2-40B4-BE49-F238E27FC236}">
                <a16:creationId xmlns:a16="http://schemas.microsoft.com/office/drawing/2014/main" id="{FB4C02C4-AC1D-4846-B548-24E59FB075A0}"/>
              </a:ext>
            </a:extLst>
          </p:cNvPr>
          <p:cNvSpPr/>
          <p:nvPr/>
        </p:nvSpPr>
        <p:spPr>
          <a:xfrm>
            <a:off x="8824862" y="4688366"/>
            <a:ext cx="8361504" cy="9683"/>
          </a:xfrm>
          <a:prstGeom prst="rect">
            <a:avLst/>
          </a:prstGeom>
          <a:solidFill>
            <a:schemeClr val="bg1"/>
          </a:solidFill>
        </p:spPr>
      </p:sp>
      <p:sp>
        <p:nvSpPr>
          <p:cNvPr id="23" name="TextBox 10">
            <a:extLst>
              <a:ext uri="{FF2B5EF4-FFF2-40B4-BE49-F238E27FC236}">
                <a16:creationId xmlns:a16="http://schemas.microsoft.com/office/drawing/2014/main" id="{B8C01696-3DB5-4BEA-9ECB-099C49A2A736}"/>
              </a:ext>
            </a:extLst>
          </p:cNvPr>
          <p:cNvSpPr txBox="1"/>
          <p:nvPr/>
        </p:nvSpPr>
        <p:spPr>
          <a:xfrm>
            <a:off x="13573828" y="3329270"/>
            <a:ext cx="3452392" cy="1084015"/>
          </a:xfrm>
          <a:prstGeom prst="rect">
            <a:avLst/>
          </a:prstGeom>
        </p:spPr>
        <p:txBody>
          <a:bodyPr lIns="0" tIns="0" rIns="0" bIns="0" rtlCol="0" anchor="t">
            <a:spAutoFit/>
          </a:bodyPr>
          <a:lstStyle/>
          <a:p>
            <a:pPr>
              <a:lnSpc>
                <a:spcPts val="2940"/>
              </a:lnSpc>
            </a:pPr>
            <a:r>
              <a:rPr lang="en-US" sz="2100" dirty="0" err="1">
                <a:solidFill>
                  <a:schemeClr val="bg1"/>
                </a:solidFill>
                <a:latin typeface="Arial" panose="020B0604020202020204" pitchFamily="34" charset="0"/>
                <a:cs typeface="Arial" panose="020B0604020202020204" pitchFamily="34" charset="0"/>
              </a:rPr>
              <a:t>Mayapada</a:t>
            </a:r>
            <a:r>
              <a:rPr lang="en-US" sz="2100" dirty="0">
                <a:solidFill>
                  <a:schemeClr val="bg1"/>
                </a:solidFill>
                <a:latin typeface="Arial" panose="020B0604020202020204" pitchFamily="34" charset="0"/>
                <a:cs typeface="Arial" panose="020B0604020202020204" pitchFamily="34" charset="0"/>
              </a:rPr>
              <a:t> Tower I - 14th Fl.</a:t>
            </a:r>
          </a:p>
          <a:p>
            <a:pPr>
              <a:lnSpc>
                <a:spcPts val="2940"/>
              </a:lnSpc>
            </a:pPr>
            <a:r>
              <a:rPr lang="en-US" sz="2100" dirty="0">
                <a:solidFill>
                  <a:schemeClr val="bg1"/>
                </a:solidFill>
                <a:latin typeface="Arial" panose="020B0604020202020204" pitchFamily="34" charset="0"/>
                <a:cs typeface="Arial" panose="020B0604020202020204" pitchFamily="34" charset="0"/>
              </a:rPr>
              <a:t>Jl. </a:t>
            </a:r>
            <a:r>
              <a:rPr lang="en-US" sz="2100" dirty="0" err="1">
                <a:solidFill>
                  <a:schemeClr val="bg1"/>
                </a:solidFill>
                <a:latin typeface="Arial" panose="020B0604020202020204" pitchFamily="34" charset="0"/>
                <a:cs typeface="Arial" panose="020B0604020202020204" pitchFamily="34" charset="0"/>
              </a:rPr>
              <a:t>Jend</a:t>
            </a:r>
            <a:r>
              <a:rPr lang="en-US" sz="2100" dirty="0">
                <a:solidFill>
                  <a:schemeClr val="bg1"/>
                </a:solidFill>
                <a:latin typeface="Arial" panose="020B0604020202020204" pitchFamily="34" charset="0"/>
                <a:cs typeface="Arial" panose="020B0604020202020204" pitchFamily="34" charset="0"/>
              </a:rPr>
              <a:t>. Sudirman No. 28</a:t>
            </a:r>
          </a:p>
          <a:p>
            <a:pPr>
              <a:lnSpc>
                <a:spcPts val="2940"/>
              </a:lnSpc>
            </a:pPr>
            <a:r>
              <a:rPr lang="en-US" sz="2100" dirty="0">
                <a:solidFill>
                  <a:schemeClr val="bg1"/>
                </a:solidFill>
                <a:latin typeface="Arial" panose="020B0604020202020204" pitchFamily="34" charset="0"/>
                <a:cs typeface="Arial" panose="020B0604020202020204" pitchFamily="34" charset="0"/>
              </a:rPr>
              <a:t>Jakarta Selatan - 12920</a:t>
            </a:r>
          </a:p>
        </p:txBody>
      </p:sp>
      <p:sp>
        <p:nvSpPr>
          <p:cNvPr id="24" name="AutoShape 11">
            <a:extLst>
              <a:ext uri="{FF2B5EF4-FFF2-40B4-BE49-F238E27FC236}">
                <a16:creationId xmlns:a16="http://schemas.microsoft.com/office/drawing/2014/main" id="{749F3E97-43CE-498F-BC8B-BE6A1B5F80D2}"/>
              </a:ext>
            </a:extLst>
          </p:cNvPr>
          <p:cNvSpPr/>
          <p:nvPr/>
        </p:nvSpPr>
        <p:spPr>
          <a:xfrm>
            <a:off x="1028700" y="2176795"/>
            <a:ext cx="16230600" cy="9525"/>
          </a:xfrm>
          <a:prstGeom prst="rect">
            <a:avLst/>
          </a:prstGeom>
          <a:solidFill>
            <a:schemeClr val="bg1"/>
          </a:solidFill>
          <a:ln>
            <a:noFill/>
          </a:ln>
        </p:spPr>
      </p:sp>
      <p:pic>
        <p:nvPicPr>
          <p:cNvPr id="25" name="Picture 12">
            <a:extLst>
              <a:ext uri="{FF2B5EF4-FFF2-40B4-BE49-F238E27FC236}">
                <a16:creationId xmlns:a16="http://schemas.microsoft.com/office/drawing/2014/main" id="{C8CDE978-D7BF-40DD-A487-9C31318B1D08}"/>
              </a:ext>
            </a:extLst>
          </p:cNvPr>
          <p:cNvPicPr>
            <a:picLocks noChangeAspect="1"/>
          </p:cNvPicPr>
          <p:nvPr/>
        </p:nvPicPr>
        <p:blipFill>
          <a:blip r:embed="rId2"/>
          <a:srcRect/>
          <a:stretch>
            <a:fillRect/>
          </a:stretch>
        </p:blipFill>
        <p:spPr>
          <a:xfrm>
            <a:off x="1028700" y="984598"/>
            <a:ext cx="398412" cy="398412"/>
          </a:xfrm>
          <a:prstGeom prst="rect">
            <a:avLst/>
          </a:prstGeom>
        </p:spPr>
      </p:pic>
      <p:sp>
        <p:nvSpPr>
          <p:cNvPr id="27" name="TextBox 14">
            <a:extLst>
              <a:ext uri="{FF2B5EF4-FFF2-40B4-BE49-F238E27FC236}">
                <a16:creationId xmlns:a16="http://schemas.microsoft.com/office/drawing/2014/main" id="{520F89E0-A746-4C9E-936B-C205DD3158B8}"/>
              </a:ext>
            </a:extLst>
          </p:cNvPr>
          <p:cNvSpPr txBox="1"/>
          <p:nvPr/>
        </p:nvSpPr>
        <p:spPr>
          <a:xfrm>
            <a:off x="8824862" y="3679608"/>
            <a:ext cx="3575519" cy="411459"/>
          </a:xfrm>
          <a:prstGeom prst="rect">
            <a:avLst/>
          </a:prstGeom>
        </p:spPr>
        <p:txBody>
          <a:bodyPr lIns="0" tIns="0" rIns="0" bIns="0" rtlCol="0" anchor="t">
            <a:spAutoFit/>
          </a:bodyPr>
          <a:lstStyle/>
          <a:p>
            <a:pPr algn="l">
              <a:lnSpc>
                <a:spcPts val="3360"/>
              </a:lnSpc>
            </a:pPr>
            <a:r>
              <a:rPr lang="en-US" sz="2800" b="1" dirty="0">
                <a:solidFill>
                  <a:srgbClr val="FFC000"/>
                </a:solidFill>
                <a:latin typeface="Arial" panose="020B0604020202020204" pitchFamily="34" charset="0"/>
                <a:cs typeface="Arial" panose="020B0604020202020204" pitchFamily="34" charset="0"/>
              </a:rPr>
              <a:t>Mailing Address</a:t>
            </a:r>
          </a:p>
        </p:txBody>
      </p:sp>
      <p:sp>
        <p:nvSpPr>
          <p:cNvPr id="28" name="AutoShape 15">
            <a:extLst>
              <a:ext uri="{FF2B5EF4-FFF2-40B4-BE49-F238E27FC236}">
                <a16:creationId xmlns:a16="http://schemas.microsoft.com/office/drawing/2014/main" id="{B459AC75-1A9C-4238-B2EE-F274E6AEAB66}"/>
              </a:ext>
            </a:extLst>
          </p:cNvPr>
          <p:cNvSpPr/>
          <p:nvPr/>
        </p:nvSpPr>
        <p:spPr>
          <a:xfrm>
            <a:off x="8824862" y="6006905"/>
            <a:ext cx="8361504" cy="9683"/>
          </a:xfrm>
          <a:prstGeom prst="rect">
            <a:avLst/>
          </a:prstGeom>
          <a:solidFill>
            <a:schemeClr val="bg1"/>
          </a:solidFill>
        </p:spPr>
      </p:sp>
      <p:sp>
        <p:nvSpPr>
          <p:cNvPr id="30" name="TextBox 16">
            <a:extLst>
              <a:ext uri="{FF2B5EF4-FFF2-40B4-BE49-F238E27FC236}">
                <a16:creationId xmlns:a16="http://schemas.microsoft.com/office/drawing/2014/main" id="{2E04A03F-9C95-4A4B-B159-D6B078EEFA1B}"/>
              </a:ext>
            </a:extLst>
          </p:cNvPr>
          <p:cNvSpPr txBox="1"/>
          <p:nvPr/>
        </p:nvSpPr>
        <p:spPr>
          <a:xfrm>
            <a:off x="13573828" y="5145785"/>
            <a:ext cx="3452392" cy="340221"/>
          </a:xfrm>
          <a:prstGeom prst="rect">
            <a:avLst/>
          </a:prstGeom>
        </p:spPr>
        <p:txBody>
          <a:bodyPr lIns="0" tIns="0" rIns="0" bIns="0" rtlCol="0" anchor="t">
            <a:spAutoFit/>
          </a:bodyPr>
          <a:lstStyle/>
          <a:p>
            <a:pPr>
              <a:lnSpc>
                <a:spcPts val="2940"/>
              </a:lnSpc>
            </a:pPr>
            <a:r>
              <a:rPr lang="en-US" sz="2100" dirty="0">
                <a:solidFill>
                  <a:schemeClr val="bg1"/>
                </a:solidFill>
                <a:latin typeface="Arial" panose="020B0604020202020204" pitchFamily="34" charset="0"/>
                <a:cs typeface="Arial" panose="020B0604020202020204" pitchFamily="34" charset="0"/>
              </a:rPr>
              <a:t>fitrianamahiddin@ssek.com</a:t>
            </a:r>
          </a:p>
        </p:txBody>
      </p:sp>
      <p:sp>
        <p:nvSpPr>
          <p:cNvPr id="32" name="TextBox 17">
            <a:extLst>
              <a:ext uri="{FF2B5EF4-FFF2-40B4-BE49-F238E27FC236}">
                <a16:creationId xmlns:a16="http://schemas.microsoft.com/office/drawing/2014/main" id="{9474266E-1E13-4C3E-A539-FB91F929EA54}"/>
              </a:ext>
            </a:extLst>
          </p:cNvPr>
          <p:cNvSpPr txBox="1"/>
          <p:nvPr/>
        </p:nvSpPr>
        <p:spPr>
          <a:xfrm>
            <a:off x="8824862" y="5133402"/>
            <a:ext cx="3575519" cy="411459"/>
          </a:xfrm>
          <a:prstGeom prst="rect">
            <a:avLst/>
          </a:prstGeom>
        </p:spPr>
        <p:txBody>
          <a:bodyPr lIns="0" tIns="0" rIns="0" bIns="0" rtlCol="0" anchor="t">
            <a:spAutoFit/>
          </a:bodyPr>
          <a:lstStyle/>
          <a:p>
            <a:pPr algn="l">
              <a:lnSpc>
                <a:spcPts val="3360"/>
              </a:lnSpc>
            </a:pPr>
            <a:r>
              <a:rPr lang="en-US" sz="2800" b="1" dirty="0">
                <a:solidFill>
                  <a:srgbClr val="FFC000"/>
                </a:solidFill>
                <a:latin typeface="Arial" panose="020B0604020202020204" pitchFamily="34" charset="0"/>
                <a:cs typeface="Arial" panose="020B0604020202020204" pitchFamily="34" charset="0"/>
              </a:rPr>
              <a:t>Email Address</a:t>
            </a:r>
          </a:p>
        </p:txBody>
      </p:sp>
      <p:sp>
        <p:nvSpPr>
          <p:cNvPr id="34" name="AutoShape 18">
            <a:extLst>
              <a:ext uri="{FF2B5EF4-FFF2-40B4-BE49-F238E27FC236}">
                <a16:creationId xmlns:a16="http://schemas.microsoft.com/office/drawing/2014/main" id="{230AF5F4-C78B-47D7-8DA9-AF7DEA630EB7}"/>
              </a:ext>
            </a:extLst>
          </p:cNvPr>
          <p:cNvSpPr/>
          <p:nvPr/>
        </p:nvSpPr>
        <p:spPr>
          <a:xfrm>
            <a:off x="8824862" y="7325444"/>
            <a:ext cx="8361504" cy="9683"/>
          </a:xfrm>
          <a:prstGeom prst="rect">
            <a:avLst/>
          </a:prstGeom>
          <a:solidFill>
            <a:schemeClr val="bg1"/>
          </a:solidFill>
        </p:spPr>
      </p:sp>
      <p:sp>
        <p:nvSpPr>
          <p:cNvPr id="36" name="TextBox 19">
            <a:extLst>
              <a:ext uri="{FF2B5EF4-FFF2-40B4-BE49-F238E27FC236}">
                <a16:creationId xmlns:a16="http://schemas.microsoft.com/office/drawing/2014/main" id="{E0E4595A-7D9E-4E60-B7AE-8DE491C16567}"/>
              </a:ext>
            </a:extLst>
          </p:cNvPr>
          <p:cNvSpPr txBox="1"/>
          <p:nvPr/>
        </p:nvSpPr>
        <p:spPr>
          <a:xfrm>
            <a:off x="13573828" y="6502484"/>
            <a:ext cx="3452392" cy="340221"/>
          </a:xfrm>
          <a:prstGeom prst="rect">
            <a:avLst/>
          </a:prstGeom>
        </p:spPr>
        <p:txBody>
          <a:bodyPr lIns="0" tIns="0" rIns="0" bIns="0" rtlCol="0" anchor="t">
            <a:spAutoFit/>
          </a:bodyPr>
          <a:lstStyle/>
          <a:p>
            <a:pPr>
              <a:lnSpc>
                <a:spcPts val="2940"/>
              </a:lnSpc>
            </a:pPr>
            <a:r>
              <a:rPr lang="en-US" sz="2100" dirty="0">
                <a:solidFill>
                  <a:schemeClr val="bg1"/>
                </a:solidFill>
                <a:latin typeface="Arial" panose="020B0604020202020204" pitchFamily="34" charset="0"/>
                <a:cs typeface="Arial" panose="020B0604020202020204" pitchFamily="34" charset="0"/>
              </a:rPr>
              <a:t>+62 21 5212038</a:t>
            </a:r>
          </a:p>
        </p:txBody>
      </p:sp>
      <p:sp>
        <p:nvSpPr>
          <p:cNvPr id="37" name="TextBox 20">
            <a:extLst>
              <a:ext uri="{FF2B5EF4-FFF2-40B4-BE49-F238E27FC236}">
                <a16:creationId xmlns:a16="http://schemas.microsoft.com/office/drawing/2014/main" id="{E3107CE6-1CF6-40F6-8B9D-58AE7AA6D0BD}"/>
              </a:ext>
            </a:extLst>
          </p:cNvPr>
          <p:cNvSpPr txBox="1"/>
          <p:nvPr/>
        </p:nvSpPr>
        <p:spPr>
          <a:xfrm>
            <a:off x="8824862" y="6490102"/>
            <a:ext cx="3575519" cy="411459"/>
          </a:xfrm>
          <a:prstGeom prst="rect">
            <a:avLst/>
          </a:prstGeom>
        </p:spPr>
        <p:txBody>
          <a:bodyPr lIns="0" tIns="0" rIns="0" bIns="0" rtlCol="0" anchor="t">
            <a:spAutoFit/>
          </a:bodyPr>
          <a:lstStyle/>
          <a:p>
            <a:pPr algn="l">
              <a:lnSpc>
                <a:spcPts val="3360"/>
              </a:lnSpc>
            </a:pPr>
            <a:r>
              <a:rPr lang="en-US" sz="2800" b="1" dirty="0">
                <a:solidFill>
                  <a:srgbClr val="FFC000"/>
                </a:solidFill>
                <a:latin typeface="Arial" panose="020B0604020202020204" pitchFamily="34" charset="0"/>
                <a:cs typeface="Arial" panose="020B0604020202020204" pitchFamily="34" charset="0"/>
              </a:rPr>
              <a:t>Phone Number</a:t>
            </a:r>
          </a:p>
        </p:txBody>
      </p:sp>
      <p:pic>
        <p:nvPicPr>
          <p:cNvPr id="38" name="Picture 21">
            <a:extLst>
              <a:ext uri="{FF2B5EF4-FFF2-40B4-BE49-F238E27FC236}">
                <a16:creationId xmlns:a16="http://schemas.microsoft.com/office/drawing/2014/main" id="{9871B789-EA4E-4DAB-A3F2-23182F478A81}"/>
              </a:ext>
            </a:extLst>
          </p:cNvPr>
          <p:cNvPicPr>
            <a:picLocks noChangeAspect="1"/>
          </p:cNvPicPr>
          <p:nvPr/>
        </p:nvPicPr>
        <p:blipFill>
          <a:blip r:embed="rId3"/>
          <a:srcRect/>
          <a:stretch>
            <a:fillRect/>
          </a:stretch>
        </p:blipFill>
        <p:spPr>
          <a:xfrm>
            <a:off x="17026220" y="1028700"/>
            <a:ext cx="233080" cy="155104"/>
          </a:xfrm>
          <a:prstGeom prst="rect">
            <a:avLst/>
          </a:prstGeom>
        </p:spPr>
      </p:pic>
    </p:spTree>
    <p:extLst>
      <p:ext uri="{BB962C8B-B14F-4D97-AF65-F5344CB8AC3E}">
        <p14:creationId xmlns:p14="http://schemas.microsoft.com/office/powerpoint/2010/main" val="684523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D2B42"/>
        </a:solidFill>
        <a:effectLst/>
      </p:bgPr>
    </p:bg>
    <p:spTree>
      <p:nvGrpSpPr>
        <p:cNvPr id="1" name=""/>
        <p:cNvGrpSpPr/>
        <p:nvPr/>
      </p:nvGrpSpPr>
      <p:grpSpPr>
        <a:xfrm>
          <a:off x="0" y="0"/>
          <a:ext cx="0" cy="0"/>
          <a:chOff x="0" y="0"/>
          <a:chExt cx="0" cy="0"/>
        </a:xfrm>
      </p:grpSpPr>
      <p:pic>
        <p:nvPicPr>
          <p:cNvPr id="8" name="Picture 7" descr="A large body of water&#10;&#10;Description automatically generated">
            <a:extLst>
              <a:ext uri="{FF2B5EF4-FFF2-40B4-BE49-F238E27FC236}">
                <a16:creationId xmlns:a16="http://schemas.microsoft.com/office/drawing/2014/main" id="{7722192D-C437-48C1-A40A-D7850B5C8E8F}"/>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9" name="AutoShape 2">
            <a:extLst>
              <a:ext uri="{FF2B5EF4-FFF2-40B4-BE49-F238E27FC236}">
                <a16:creationId xmlns:a16="http://schemas.microsoft.com/office/drawing/2014/main" id="{F0291CCF-A72F-4848-8974-45A58BD1101F}"/>
              </a:ext>
            </a:extLst>
          </p:cNvPr>
          <p:cNvSpPr/>
          <p:nvPr/>
        </p:nvSpPr>
        <p:spPr>
          <a:xfrm>
            <a:off x="1028700" y="9639300"/>
            <a:ext cx="16230600" cy="9525"/>
          </a:xfrm>
          <a:prstGeom prst="rect">
            <a:avLst/>
          </a:prstGeom>
          <a:solidFill>
            <a:srgbClr val="D5D8DB"/>
          </a:solidFill>
        </p:spPr>
      </p:sp>
      <p:sp>
        <p:nvSpPr>
          <p:cNvPr id="31" name="TextBox 7">
            <a:extLst>
              <a:ext uri="{FF2B5EF4-FFF2-40B4-BE49-F238E27FC236}">
                <a16:creationId xmlns:a16="http://schemas.microsoft.com/office/drawing/2014/main" id="{48812791-712C-4C04-8AEA-45D62520C068}"/>
              </a:ext>
            </a:extLst>
          </p:cNvPr>
          <p:cNvSpPr txBox="1"/>
          <p:nvPr/>
        </p:nvSpPr>
        <p:spPr>
          <a:xfrm>
            <a:off x="1028700" y="629694"/>
            <a:ext cx="6607840" cy="500586"/>
          </a:xfrm>
          <a:prstGeom prst="rect">
            <a:avLst/>
          </a:prstGeom>
        </p:spPr>
        <p:txBody>
          <a:bodyPr wrap="square" lIns="0" tIns="0" rIns="0" bIns="0" rtlCol="0" anchor="t">
            <a:spAutoFit/>
          </a:bodyPr>
          <a:lstStyle/>
          <a:p>
            <a:pPr>
              <a:lnSpc>
                <a:spcPts val="3683"/>
              </a:lnSpc>
            </a:pPr>
            <a:r>
              <a:rPr lang="en-US" sz="4800" spc="-52" dirty="0">
                <a:solidFill>
                  <a:srgbClr val="FFC000"/>
                </a:solidFill>
                <a:latin typeface="Inter Bold"/>
              </a:rPr>
              <a:t>Background</a:t>
            </a:r>
          </a:p>
        </p:txBody>
      </p:sp>
      <p:sp>
        <p:nvSpPr>
          <p:cNvPr id="33" name="AutoShape 10">
            <a:extLst>
              <a:ext uri="{FF2B5EF4-FFF2-40B4-BE49-F238E27FC236}">
                <a16:creationId xmlns:a16="http://schemas.microsoft.com/office/drawing/2014/main" id="{92DA6CAC-7AF1-4D84-8E95-C55EF87E5F41}"/>
              </a:ext>
            </a:extLst>
          </p:cNvPr>
          <p:cNvSpPr/>
          <p:nvPr/>
        </p:nvSpPr>
        <p:spPr>
          <a:xfrm>
            <a:off x="998963" y="1601854"/>
            <a:ext cx="16230600" cy="9525"/>
          </a:xfrm>
          <a:prstGeom prst="rect">
            <a:avLst/>
          </a:prstGeom>
          <a:solidFill>
            <a:srgbClr val="D5D8DB"/>
          </a:solidFill>
        </p:spPr>
      </p:sp>
      <p:sp>
        <p:nvSpPr>
          <p:cNvPr id="42" name="TextBox 15">
            <a:extLst>
              <a:ext uri="{FF2B5EF4-FFF2-40B4-BE49-F238E27FC236}">
                <a16:creationId xmlns:a16="http://schemas.microsoft.com/office/drawing/2014/main" id="{7570B02A-C03A-4149-8515-5B6BC099FC03}"/>
              </a:ext>
            </a:extLst>
          </p:cNvPr>
          <p:cNvSpPr txBox="1"/>
          <p:nvPr/>
        </p:nvSpPr>
        <p:spPr>
          <a:xfrm>
            <a:off x="1028701" y="2082970"/>
            <a:ext cx="16200862" cy="7295395"/>
          </a:xfrm>
          <a:prstGeom prst="rect">
            <a:avLst/>
          </a:prstGeom>
        </p:spPr>
        <p:txBody>
          <a:bodyPr wrap="square" lIns="0" tIns="0" rIns="0" bIns="0" rtlCol="0" anchor="t">
            <a:spAutoFit/>
          </a:bodyPr>
          <a:lstStyle/>
          <a:p>
            <a:pPr marL="457200" indent="-457200" algn="just">
              <a:lnSpc>
                <a:spcPct val="150000"/>
              </a:lnSpc>
              <a:buFont typeface="Wingdings" panose="05000000000000000000" pitchFamily="2" charset="2"/>
              <a:buChar char="§"/>
            </a:pPr>
            <a:r>
              <a:rPr lang="en-US" sz="3200" dirty="0">
                <a:solidFill>
                  <a:schemeClr val="bg1"/>
                </a:solidFill>
                <a:latin typeface="Arial" panose="020B0604020202020204" pitchFamily="34" charset="0"/>
                <a:cs typeface="Arial" panose="020B0604020202020204" pitchFamily="34" charset="0"/>
              </a:rPr>
              <a:t>Law No. 11 of 2020 regarding Job Creation (“</a:t>
            </a:r>
            <a:r>
              <a:rPr lang="en-US" sz="3200" dirty="0">
                <a:solidFill>
                  <a:srgbClr val="FFC000"/>
                </a:solidFill>
                <a:latin typeface="Arial" panose="020B0604020202020204" pitchFamily="34" charset="0"/>
                <a:cs typeface="Arial" panose="020B0604020202020204" pitchFamily="34" charset="0"/>
              </a:rPr>
              <a:t>Omnibus Law</a:t>
            </a:r>
            <a:r>
              <a:rPr lang="en-US" sz="3200" dirty="0">
                <a:solidFill>
                  <a:schemeClr val="bg1"/>
                </a:solidFill>
                <a:latin typeface="Arial" panose="020B0604020202020204" pitchFamily="34" charset="0"/>
                <a:cs typeface="Arial" panose="020B0604020202020204" pitchFamily="34" charset="0"/>
              </a:rPr>
              <a:t>”) was enacted on November 2, 2020</a:t>
            </a:r>
          </a:p>
          <a:p>
            <a:pPr marL="457200" indent="-457200" algn="just">
              <a:lnSpc>
                <a:spcPct val="150000"/>
              </a:lnSpc>
              <a:buFont typeface="Wingdings" panose="05000000000000000000" pitchFamily="2" charset="2"/>
              <a:buChar char="§"/>
            </a:pPr>
            <a:r>
              <a:rPr lang="en-US" sz="3200" dirty="0">
                <a:solidFill>
                  <a:schemeClr val="bg1"/>
                </a:solidFill>
                <a:latin typeface="Arial" panose="020B0604020202020204" pitchFamily="34" charset="0"/>
                <a:cs typeface="Arial" panose="020B0604020202020204" pitchFamily="34" charset="0"/>
              </a:rPr>
              <a:t>Amends more than 70 laws</a:t>
            </a:r>
          </a:p>
          <a:p>
            <a:pPr marL="457200" indent="-457200" algn="just">
              <a:lnSpc>
                <a:spcPct val="150000"/>
              </a:lnSpc>
              <a:buFont typeface="Wingdings" panose="05000000000000000000" pitchFamily="2" charset="2"/>
              <a:buChar char="§"/>
            </a:pPr>
            <a:r>
              <a:rPr lang="en-US" sz="3200" dirty="0">
                <a:solidFill>
                  <a:schemeClr val="bg1"/>
                </a:solidFill>
                <a:latin typeface="Arial" panose="020B0604020202020204" pitchFamily="34" charset="0"/>
                <a:cs typeface="Arial" panose="020B0604020202020204" pitchFamily="34" charset="0"/>
              </a:rPr>
              <a:t>Requires more than 30 implementing regulations (which must be issued within 3 months after the Law is effective)</a:t>
            </a:r>
          </a:p>
          <a:p>
            <a:pPr marL="457200" indent="-457200" algn="just">
              <a:lnSpc>
                <a:spcPct val="150000"/>
              </a:lnSpc>
              <a:buFont typeface="Wingdings" panose="05000000000000000000" pitchFamily="2" charset="2"/>
              <a:buChar char="§"/>
            </a:pPr>
            <a:r>
              <a:rPr lang="en-US" sz="3200" dirty="0">
                <a:solidFill>
                  <a:schemeClr val="bg1"/>
                </a:solidFill>
                <a:latin typeface="Arial" panose="020B0604020202020204" pitchFamily="34" charset="0"/>
                <a:cs typeface="Arial" panose="020B0604020202020204" pitchFamily="34" charset="0"/>
              </a:rPr>
              <a:t>The aim of the Law is to boost investment and create jobs by streamlining regulations and simplifying the licensing process to improve the ease of doing business in Indonesia</a:t>
            </a:r>
          </a:p>
          <a:p>
            <a:pPr marL="457200" indent="-457200" algn="just">
              <a:lnSpc>
                <a:spcPct val="150000"/>
              </a:lnSpc>
              <a:buFont typeface="Wingdings" panose="05000000000000000000" pitchFamily="2" charset="2"/>
              <a:buChar char="§"/>
            </a:pPr>
            <a:r>
              <a:rPr lang="en-US" sz="3200" dirty="0">
                <a:solidFill>
                  <a:schemeClr val="bg1"/>
                </a:solidFill>
                <a:latin typeface="Arial" panose="020B0604020202020204" pitchFamily="34" charset="0"/>
                <a:cs typeface="Arial" panose="020B0604020202020204" pitchFamily="34" charset="0"/>
              </a:rPr>
              <a:t>The Omnibus Law amends the relevant laws in the following energy sectors: (</a:t>
            </a:r>
            <a:r>
              <a:rPr lang="en-US" sz="3200" dirty="0" err="1">
                <a:solidFill>
                  <a:schemeClr val="bg1"/>
                </a:solidFill>
                <a:latin typeface="Arial" panose="020B0604020202020204" pitchFamily="34" charset="0"/>
                <a:cs typeface="Arial" panose="020B0604020202020204" pitchFamily="34" charset="0"/>
              </a:rPr>
              <a:t>i</a:t>
            </a:r>
            <a:r>
              <a:rPr lang="en-US" sz="3200" dirty="0">
                <a:solidFill>
                  <a:schemeClr val="bg1"/>
                </a:solidFill>
                <a:latin typeface="Arial" panose="020B0604020202020204" pitchFamily="34" charset="0"/>
                <a:cs typeface="Arial" panose="020B0604020202020204" pitchFamily="34" charset="0"/>
              </a:rPr>
              <a:t>) oil and gas, (ii) mining, (iii) electricity, (iv) geothermal, and (v) nuclear</a:t>
            </a:r>
          </a:p>
        </p:txBody>
      </p:sp>
      <p:sp>
        <p:nvSpPr>
          <p:cNvPr id="52" name="TextBox 15">
            <a:extLst>
              <a:ext uri="{FF2B5EF4-FFF2-40B4-BE49-F238E27FC236}">
                <a16:creationId xmlns:a16="http://schemas.microsoft.com/office/drawing/2014/main" id="{820D8077-1F23-4E39-AE9B-1FF0FED0BED5}"/>
              </a:ext>
            </a:extLst>
          </p:cNvPr>
          <p:cNvSpPr txBox="1"/>
          <p:nvPr/>
        </p:nvSpPr>
        <p:spPr>
          <a:xfrm>
            <a:off x="1028700" y="9871778"/>
            <a:ext cx="3964160" cy="215444"/>
          </a:xfrm>
          <a:prstGeom prst="rect">
            <a:avLst/>
          </a:prstGeom>
        </p:spPr>
        <p:txBody>
          <a:bodyPr lIns="0" tIns="0" rIns="0" bIns="0" rtlCol="0" anchor="t">
            <a:spAutoFit/>
          </a:bodyPr>
          <a:lstStyle/>
          <a:p>
            <a:r>
              <a:rPr lang="en-US" sz="1400" spc="-52" dirty="0">
                <a:solidFill>
                  <a:srgbClr val="D5D8DB"/>
                </a:solidFill>
                <a:latin typeface="Arial" panose="020B0604020202020204" pitchFamily="34" charset="0"/>
                <a:cs typeface="Arial" panose="020B0604020202020204" pitchFamily="34" charset="0"/>
              </a:rPr>
              <a:t>SSEK Indonesian Legal Consultants</a:t>
            </a:r>
          </a:p>
        </p:txBody>
      </p:sp>
      <p:sp>
        <p:nvSpPr>
          <p:cNvPr id="54" name="TextBox 15">
            <a:extLst>
              <a:ext uri="{FF2B5EF4-FFF2-40B4-BE49-F238E27FC236}">
                <a16:creationId xmlns:a16="http://schemas.microsoft.com/office/drawing/2014/main" id="{11D859AA-060F-4CC0-9E69-1B2D8B725722}"/>
              </a:ext>
            </a:extLst>
          </p:cNvPr>
          <p:cNvSpPr txBox="1"/>
          <p:nvPr/>
        </p:nvSpPr>
        <p:spPr>
          <a:xfrm>
            <a:off x="13246818" y="9871778"/>
            <a:ext cx="3964160" cy="215444"/>
          </a:xfrm>
          <a:prstGeom prst="rect">
            <a:avLst/>
          </a:prstGeom>
        </p:spPr>
        <p:txBody>
          <a:bodyPr lIns="0" tIns="0" rIns="0" bIns="0" rtlCol="0" anchor="t">
            <a:spAutoFit/>
          </a:bodyPr>
          <a:lstStyle/>
          <a:p>
            <a:pPr algn="r"/>
            <a:r>
              <a:rPr lang="en-US" sz="1400" spc="-52" dirty="0">
                <a:solidFill>
                  <a:srgbClr val="D5D8DB"/>
                </a:solidFill>
                <a:latin typeface="Arial" panose="020B0604020202020204" pitchFamily="34" charset="0"/>
                <a:cs typeface="Arial" panose="020B0604020202020204" pitchFamily="34" charset="0"/>
              </a:rPr>
              <a:t>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D2B42"/>
        </a:solidFill>
        <a:effectLst/>
      </p:bgPr>
    </p:bg>
    <p:spTree>
      <p:nvGrpSpPr>
        <p:cNvPr id="1" name=""/>
        <p:cNvGrpSpPr/>
        <p:nvPr/>
      </p:nvGrpSpPr>
      <p:grpSpPr>
        <a:xfrm>
          <a:off x="0" y="0"/>
          <a:ext cx="0" cy="0"/>
          <a:chOff x="0" y="0"/>
          <a:chExt cx="0" cy="0"/>
        </a:xfrm>
      </p:grpSpPr>
      <p:pic>
        <p:nvPicPr>
          <p:cNvPr id="7" name="Picture 6" descr="A large body of water&#10;&#10;Description automatically generated">
            <a:extLst>
              <a:ext uri="{FF2B5EF4-FFF2-40B4-BE49-F238E27FC236}">
                <a16:creationId xmlns:a16="http://schemas.microsoft.com/office/drawing/2014/main" id="{4F357FB6-006E-486C-9C25-B1461F03B586}"/>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9" name="AutoShape 2">
            <a:extLst>
              <a:ext uri="{FF2B5EF4-FFF2-40B4-BE49-F238E27FC236}">
                <a16:creationId xmlns:a16="http://schemas.microsoft.com/office/drawing/2014/main" id="{F0291CCF-A72F-4848-8974-45A58BD1101F}"/>
              </a:ext>
            </a:extLst>
          </p:cNvPr>
          <p:cNvSpPr/>
          <p:nvPr/>
        </p:nvSpPr>
        <p:spPr>
          <a:xfrm>
            <a:off x="1028700" y="9639300"/>
            <a:ext cx="16230600" cy="9525"/>
          </a:xfrm>
          <a:prstGeom prst="rect">
            <a:avLst/>
          </a:prstGeom>
          <a:solidFill>
            <a:srgbClr val="D5D8DB"/>
          </a:solidFill>
        </p:spPr>
      </p:sp>
      <p:sp>
        <p:nvSpPr>
          <p:cNvPr id="31" name="TextBox 7">
            <a:extLst>
              <a:ext uri="{FF2B5EF4-FFF2-40B4-BE49-F238E27FC236}">
                <a16:creationId xmlns:a16="http://schemas.microsoft.com/office/drawing/2014/main" id="{48812791-712C-4C04-8AEA-45D62520C068}"/>
              </a:ext>
            </a:extLst>
          </p:cNvPr>
          <p:cNvSpPr txBox="1"/>
          <p:nvPr/>
        </p:nvSpPr>
        <p:spPr>
          <a:xfrm>
            <a:off x="1028700" y="629694"/>
            <a:ext cx="16182278" cy="500586"/>
          </a:xfrm>
          <a:prstGeom prst="rect">
            <a:avLst/>
          </a:prstGeom>
        </p:spPr>
        <p:txBody>
          <a:bodyPr wrap="square" lIns="0" tIns="0" rIns="0" bIns="0" rtlCol="0" anchor="t">
            <a:spAutoFit/>
          </a:bodyPr>
          <a:lstStyle/>
          <a:p>
            <a:pPr>
              <a:lnSpc>
                <a:spcPts val="3683"/>
              </a:lnSpc>
            </a:pPr>
            <a:r>
              <a:rPr lang="en-US" sz="4800" spc="-52" dirty="0">
                <a:solidFill>
                  <a:srgbClr val="FFC000"/>
                </a:solidFill>
                <a:latin typeface="Inter Bold"/>
              </a:rPr>
              <a:t>Risk-Based Licensing Regime Under Omnibus Law </a:t>
            </a:r>
          </a:p>
        </p:txBody>
      </p:sp>
      <p:sp>
        <p:nvSpPr>
          <p:cNvPr id="33" name="AutoShape 10">
            <a:extLst>
              <a:ext uri="{FF2B5EF4-FFF2-40B4-BE49-F238E27FC236}">
                <a16:creationId xmlns:a16="http://schemas.microsoft.com/office/drawing/2014/main" id="{92DA6CAC-7AF1-4D84-8E95-C55EF87E5F41}"/>
              </a:ext>
            </a:extLst>
          </p:cNvPr>
          <p:cNvSpPr/>
          <p:nvPr/>
        </p:nvSpPr>
        <p:spPr>
          <a:xfrm>
            <a:off x="998963" y="1601854"/>
            <a:ext cx="16230600" cy="9525"/>
          </a:xfrm>
          <a:prstGeom prst="rect">
            <a:avLst/>
          </a:prstGeom>
          <a:solidFill>
            <a:srgbClr val="D5D8DB"/>
          </a:solidFill>
        </p:spPr>
      </p:sp>
      <p:sp>
        <p:nvSpPr>
          <p:cNvPr id="52" name="TextBox 15">
            <a:extLst>
              <a:ext uri="{FF2B5EF4-FFF2-40B4-BE49-F238E27FC236}">
                <a16:creationId xmlns:a16="http://schemas.microsoft.com/office/drawing/2014/main" id="{820D8077-1F23-4E39-AE9B-1FF0FED0BED5}"/>
              </a:ext>
            </a:extLst>
          </p:cNvPr>
          <p:cNvSpPr txBox="1"/>
          <p:nvPr/>
        </p:nvSpPr>
        <p:spPr>
          <a:xfrm>
            <a:off x="1028700" y="9871778"/>
            <a:ext cx="3964160" cy="215444"/>
          </a:xfrm>
          <a:prstGeom prst="rect">
            <a:avLst/>
          </a:prstGeom>
        </p:spPr>
        <p:txBody>
          <a:bodyPr lIns="0" tIns="0" rIns="0" bIns="0" rtlCol="0" anchor="t">
            <a:spAutoFit/>
          </a:bodyPr>
          <a:lstStyle/>
          <a:p>
            <a:r>
              <a:rPr lang="en-US" sz="1400" spc="-52" dirty="0">
                <a:solidFill>
                  <a:srgbClr val="D5D8DB"/>
                </a:solidFill>
                <a:latin typeface="Arial" panose="020B0604020202020204" pitchFamily="34" charset="0"/>
                <a:cs typeface="Arial" panose="020B0604020202020204" pitchFamily="34" charset="0"/>
              </a:rPr>
              <a:t>SSEK Indonesian Legal Consultants</a:t>
            </a:r>
          </a:p>
        </p:txBody>
      </p:sp>
      <p:sp>
        <p:nvSpPr>
          <p:cNvPr id="54" name="TextBox 15">
            <a:extLst>
              <a:ext uri="{FF2B5EF4-FFF2-40B4-BE49-F238E27FC236}">
                <a16:creationId xmlns:a16="http://schemas.microsoft.com/office/drawing/2014/main" id="{11D859AA-060F-4CC0-9E69-1B2D8B725722}"/>
              </a:ext>
            </a:extLst>
          </p:cNvPr>
          <p:cNvSpPr txBox="1"/>
          <p:nvPr/>
        </p:nvSpPr>
        <p:spPr>
          <a:xfrm>
            <a:off x="13246818" y="9871778"/>
            <a:ext cx="3964160" cy="215444"/>
          </a:xfrm>
          <a:prstGeom prst="rect">
            <a:avLst/>
          </a:prstGeom>
        </p:spPr>
        <p:txBody>
          <a:bodyPr lIns="0" tIns="0" rIns="0" bIns="0" rtlCol="0" anchor="t">
            <a:spAutoFit/>
          </a:bodyPr>
          <a:lstStyle/>
          <a:p>
            <a:pPr algn="r"/>
            <a:r>
              <a:rPr lang="en-US" sz="1400" spc="-52" dirty="0">
                <a:solidFill>
                  <a:srgbClr val="D5D8DB"/>
                </a:solidFill>
                <a:latin typeface="Arial" panose="020B0604020202020204" pitchFamily="34" charset="0"/>
                <a:cs typeface="Arial" panose="020B0604020202020204" pitchFamily="34" charset="0"/>
              </a:rPr>
              <a:t>3</a:t>
            </a:r>
          </a:p>
        </p:txBody>
      </p:sp>
      <p:graphicFrame>
        <p:nvGraphicFramePr>
          <p:cNvPr id="4" name="Table 4">
            <a:extLst>
              <a:ext uri="{FF2B5EF4-FFF2-40B4-BE49-F238E27FC236}">
                <a16:creationId xmlns:a16="http://schemas.microsoft.com/office/drawing/2014/main" id="{0CC5ECE1-7524-4CBF-BEF7-EB2D303D9D13}"/>
              </a:ext>
            </a:extLst>
          </p:cNvPr>
          <p:cNvGraphicFramePr>
            <a:graphicFrameLocks noGrp="1"/>
          </p:cNvGraphicFramePr>
          <p:nvPr>
            <p:extLst>
              <p:ext uri="{D42A27DB-BD31-4B8C-83A1-F6EECF244321}">
                <p14:modId xmlns:p14="http://schemas.microsoft.com/office/powerpoint/2010/main" val="3366402920"/>
              </p:ext>
            </p:extLst>
          </p:nvPr>
        </p:nvGraphicFramePr>
        <p:xfrm>
          <a:off x="1028700" y="2082951"/>
          <a:ext cx="16182276" cy="6699291"/>
        </p:xfrm>
        <a:graphic>
          <a:graphicData uri="http://schemas.openxmlformats.org/drawingml/2006/table">
            <a:tbl>
              <a:tblPr firstRow="1" bandRow="1">
                <a:tableStyleId>{3B4B98B0-60AC-42C2-AFA5-B58CD77FA1E5}</a:tableStyleId>
              </a:tblPr>
              <a:tblGrid>
                <a:gridCol w="1104900">
                  <a:extLst>
                    <a:ext uri="{9D8B030D-6E8A-4147-A177-3AD203B41FA5}">
                      <a16:colId xmlns:a16="http://schemas.microsoft.com/office/drawing/2014/main" val="1047799689"/>
                    </a:ext>
                  </a:extLst>
                </a:gridCol>
                <a:gridCol w="3200400">
                  <a:extLst>
                    <a:ext uri="{9D8B030D-6E8A-4147-A177-3AD203B41FA5}">
                      <a16:colId xmlns:a16="http://schemas.microsoft.com/office/drawing/2014/main" val="3814224374"/>
                    </a:ext>
                  </a:extLst>
                </a:gridCol>
                <a:gridCol w="3200400">
                  <a:extLst>
                    <a:ext uri="{9D8B030D-6E8A-4147-A177-3AD203B41FA5}">
                      <a16:colId xmlns:a16="http://schemas.microsoft.com/office/drawing/2014/main" val="4214208873"/>
                    </a:ext>
                  </a:extLst>
                </a:gridCol>
                <a:gridCol w="8676576">
                  <a:extLst>
                    <a:ext uri="{9D8B030D-6E8A-4147-A177-3AD203B41FA5}">
                      <a16:colId xmlns:a16="http://schemas.microsoft.com/office/drawing/2014/main" val="1192862199"/>
                    </a:ext>
                  </a:extLst>
                </a:gridCol>
              </a:tblGrid>
              <a:tr h="622149">
                <a:tc>
                  <a:txBody>
                    <a:bodyPr/>
                    <a:lstStyle/>
                    <a:p>
                      <a:pPr algn="ctr">
                        <a:lnSpc>
                          <a:spcPct val="150000"/>
                        </a:lnSpc>
                      </a:pPr>
                      <a:r>
                        <a:rPr lang="en-US" sz="2200" dirty="0">
                          <a:solidFill>
                            <a:schemeClr val="bg1"/>
                          </a:solidFill>
                          <a:latin typeface="Arial" panose="020B0604020202020204" pitchFamily="34" charset="0"/>
                          <a:cs typeface="Arial" panose="020B0604020202020204" pitchFamily="34" charset="0"/>
                        </a:rPr>
                        <a:t>No.</a:t>
                      </a:r>
                    </a:p>
                  </a:txBody>
                  <a:tcPr marL="104587" marR="104587" marT="52294" marB="52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lnSpc>
                          <a:spcPct val="150000"/>
                        </a:lnSpc>
                      </a:pPr>
                      <a:r>
                        <a:rPr lang="en-US" sz="2200" dirty="0">
                          <a:solidFill>
                            <a:schemeClr val="bg1"/>
                          </a:solidFill>
                          <a:latin typeface="Arial" panose="020B0604020202020204" pitchFamily="34" charset="0"/>
                          <a:cs typeface="Arial" panose="020B0604020202020204" pitchFamily="34" charset="0"/>
                        </a:rPr>
                        <a:t>Risk Level</a:t>
                      </a:r>
                    </a:p>
                  </a:txBody>
                  <a:tcPr marL="104587" marR="104587" marT="52294" marB="52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2100" dirty="0"/>
                    </a:p>
                  </a:txBody>
                  <a:tcPr marL="104587" marR="104587" marT="52294" marB="52294"/>
                </a:tc>
                <a:tc>
                  <a:txBody>
                    <a:bodyPr/>
                    <a:lstStyle/>
                    <a:p>
                      <a:pPr algn="ctr">
                        <a:lnSpc>
                          <a:spcPct val="150000"/>
                        </a:lnSpc>
                      </a:pPr>
                      <a:r>
                        <a:rPr lang="en-US" sz="2200" dirty="0">
                          <a:solidFill>
                            <a:schemeClr val="bg1"/>
                          </a:solidFill>
                          <a:latin typeface="Arial" panose="020B0604020202020204" pitchFamily="34" charset="0"/>
                          <a:cs typeface="Arial" panose="020B0604020202020204" pitchFamily="34" charset="0"/>
                        </a:rPr>
                        <a:t>Business License (</a:t>
                      </a:r>
                      <a:r>
                        <a:rPr lang="en-US" sz="2200" i="1" dirty="0" err="1">
                          <a:solidFill>
                            <a:schemeClr val="bg1"/>
                          </a:solidFill>
                          <a:latin typeface="Arial" panose="020B0604020202020204" pitchFamily="34" charset="0"/>
                          <a:cs typeface="Arial" panose="020B0604020202020204" pitchFamily="34" charset="0"/>
                        </a:rPr>
                        <a:t>Perizinan</a:t>
                      </a:r>
                      <a:r>
                        <a:rPr lang="en-US" sz="2200" i="1" dirty="0">
                          <a:solidFill>
                            <a:schemeClr val="bg1"/>
                          </a:solidFill>
                          <a:latin typeface="Arial" panose="020B0604020202020204" pitchFamily="34" charset="0"/>
                          <a:cs typeface="Arial" panose="020B0604020202020204" pitchFamily="34" charset="0"/>
                        </a:rPr>
                        <a:t> </a:t>
                      </a:r>
                      <a:r>
                        <a:rPr lang="en-US" sz="2200" i="1" dirty="0" err="1">
                          <a:solidFill>
                            <a:schemeClr val="bg1"/>
                          </a:solidFill>
                          <a:latin typeface="Arial" panose="020B0604020202020204" pitchFamily="34" charset="0"/>
                          <a:cs typeface="Arial" panose="020B0604020202020204" pitchFamily="34" charset="0"/>
                        </a:rPr>
                        <a:t>Berusaha</a:t>
                      </a:r>
                      <a:r>
                        <a:rPr lang="en-US" sz="2200" dirty="0">
                          <a:solidFill>
                            <a:schemeClr val="bg1"/>
                          </a:solidFill>
                          <a:latin typeface="Arial" panose="020B0604020202020204" pitchFamily="34" charset="0"/>
                          <a:cs typeface="Arial" panose="020B0604020202020204" pitchFamily="34" charset="0"/>
                        </a:rPr>
                        <a:t>)</a:t>
                      </a:r>
                    </a:p>
                  </a:txBody>
                  <a:tcPr marL="104587" marR="104587" marT="52294" marB="522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88025033"/>
                  </a:ext>
                </a:extLst>
              </a:tr>
              <a:tr h="685800">
                <a:tc>
                  <a:txBody>
                    <a:bodyPr/>
                    <a:lstStyle/>
                    <a:p>
                      <a:pPr algn="ctr">
                        <a:lnSpc>
                          <a:spcPct val="150000"/>
                        </a:lnSpc>
                      </a:pPr>
                      <a:r>
                        <a:rPr lang="en-US" sz="2200" dirty="0">
                          <a:solidFill>
                            <a:schemeClr val="bg1"/>
                          </a:solidFill>
                          <a:latin typeface="Arial" panose="020B0604020202020204" pitchFamily="34" charset="0"/>
                          <a:cs typeface="Arial" panose="020B0604020202020204" pitchFamily="34" charset="0"/>
                        </a:rPr>
                        <a:t>1.</a:t>
                      </a: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nSpc>
                          <a:spcPct val="150000"/>
                        </a:lnSpc>
                      </a:pPr>
                      <a:r>
                        <a:rPr lang="en-US" sz="2200" dirty="0">
                          <a:solidFill>
                            <a:schemeClr val="bg1"/>
                          </a:solidFill>
                          <a:latin typeface="Arial" panose="020B0604020202020204" pitchFamily="34" charset="0"/>
                          <a:cs typeface="Arial" panose="020B0604020202020204" pitchFamily="34" charset="0"/>
                        </a:rPr>
                        <a:t>Low-risk businesses</a:t>
                      </a: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2100" dirty="0"/>
                    </a:p>
                  </a:txBody>
                  <a:tcPr marL="104587" marR="104587" marT="52294" marB="52294"/>
                </a:tc>
                <a:tc>
                  <a:txBody>
                    <a:bodyPr/>
                    <a:lstStyle/>
                    <a:p>
                      <a:pPr>
                        <a:lnSpc>
                          <a:spcPct val="150000"/>
                        </a:lnSpc>
                      </a:pPr>
                      <a:r>
                        <a:rPr lang="en-US" sz="2200" dirty="0">
                          <a:solidFill>
                            <a:schemeClr val="bg1"/>
                          </a:solidFill>
                          <a:latin typeface="Arial" panose="020B0604020202020204" pitchFamily="34" charset="0"/>
                          <a:cs typeface="Arial" panose="020B0604020202020204" pitchFamily="34" charset="0"/>
                        </a:rPr>
                        <a:t>Business Identification Number (“</a:t>
                      </a:r>
                      <a:r>
                        <a:rPr lang="en-US" sz="2200" dirty="0">
                          <a:solidFill>
                            <a:srgbClr val="FFC000"/>
                          </a:solidFill>
                          <a:latin typeface="Arial" panose="020B0604020202020204" pitchFamily="34" charset="0"/>
                          <a:cs typeface="Arial" panose="020B0604020202020204" pitchFamily="34" charset="0"/>
                        </a:rPr>
                        <a:t>NIB</a:t>
                      </a:r>
                      <a:r>
                        <a:rPr lang="en-US" sz="2200" dirty="0">
                          <a:solidFill>
                            <a:schemeClr val="bg1"/>
                          </a:solidFill>
                          <a:latin typeface="Arial" panose="020B0604020202020204" pitchFamily="34" charset="0"/>
                          <a:cs typeface="Arial" panose="020B0604020202020204" pitchFamily="34" charset="0"/>
                        </a:rPr>
                        <a:t>”)</a:t>
                      </a: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06029081"/>
                  </a:ext>
                </a:extLst>
              </a:tr>
              <a:tr h="941977">
                <a:tc rowSpan="2">
                  <a:txBody>
                    <a:bodyPr/>
                    <a:lstStyle/>
                    <a:p>
                      <a:pPr algn="ctr">
                        <a:lnSpc>
                          <a:spcPct val="150000"/>
                        </a:lnSpc>
                      </a:pPr>
                      <a:r>
                        <a:rPr lang="en-US" sz="2200" dirty="0">
                          <a:solidFill>
                            <a:schemeClr val="bg1"/>
                          </a:solidFill>
                          <a:latin typeface="Arial" panose="020B0604020202020204" pitchFamily="34" charset="0"/>
                          <a:cs typeface="Arial" panose="020B0604020202020204" pitchFamily="34" charset="0"/>
                        </a:rPr>
                        <a:t>2.</a:t>
                      </a: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nSpc>
                          <a:spcPct val="150000"/>
                        </a:lnSpc>
                      </a:pPr>
                      <a:r>
                        <a:rPr lang="en-US" sz="2200" dirty="0">
                          <a:solidFill>
                            <a:schemeClr val="bg1"/>
                          </a:solidFill>
                          <a:latin typeface="Arial" panose="020B0604020202020204" pitchFamily="34" charset="0"/>
                          <a:cs typeface="Arial" panose="020B0604020202020204" pitchFamily="34" charset="0"/>
                        </a:rPr>
                        <a:t>Medium-risk businesses</a:t>
                      </a: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57200" indent="-457200">
                        <a:lnSpc>
                          <a:spcPct val="150000"/>
                        </a:lnSpc>
                        <a:buFont typeface="+mj-lt"/>
                        <a:buAutoNum type="alphaLcPeriod"/>
                      </a:pPr>
                      <a:r>
                        <a:rPr lang="en-US" sz="2200" dirty="0">
                          <a:solidFill>
                            <a:schemeClr val="bg1"/>
                          </a:solidFill>
                          <a:latin typeface="Arial" panose="020B0604020202020204" pitchFamily="34" charset="0"/>
                          <a:cs typeface="Arial" panose="020B0604020202020204" pitchFamily="34" charset="0"/>
                        </a:rPr>
                        <a:t>Medium-low risk business activities</a:t>
                      </a: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indent="-342900">
                        <a:lnSpc>
                          <a:spcPct val="150000"/>
                        </a:lnSpc>
                        <a:buFont typeface="Wingdings" panose="05000000000000000000" pitchFamily="2" charset="2"/>
                        <a:buChar char="§"/>
                      </a:pPr>
                      <a:r>
                        <a:rPr lang="en-US" sz="2200" dirty="0">
                          <a:solidFill>
                            <a:schemeClr val="bg1"/>
                          </a:solidFill>
                          <a:latin typeface="Arial" panose="020B0604020202020204" pitchFamily="34" charset="0"/>
                          <a:cs typeface="Arial" panose="020B0604020202020204" pitchFamily="34" charset="0"/>
                        </a:rPr>
                        <a:t>NIB</a:t>
                      </a:r>
                    </a:p>
                    <a:p>
                      <a:pPr marL="342900" indent="-342900">
                        <a:lnSpc>
                          <a:spcPct val="150000"/>
                        </a:lnSpc>
                        <a:buFont typeface="Wingdings" panose="05000000000000000000" pitchFamily="2" charset="2"/>
                        <a:buChar char="§"/>
                      </a:pPr>
                      <a:r>
                        <a:rPr lang="en-US" sz="2200" dirty="0">
                          <a:solidFill>
                            <a:schemeClr val="bg1"/>
                          </a:solidFill>
                          <a:latin typeface="Arial" panose="020B0604020202020204" pitchFamily="34" charset="0"/>
                          <a:cs typeface="Arial" panose="020B0604020202020204" pitchFamily="34" charset="0"/>
                        </a:rPr>
                        <a:t>Standards Certificate (statement issued by business actor)</a:t>
                      </a:r>
                    </a:p>
                    <a:p>
                      <a:pPr marL="342900" indent="-342900">
                        <a:lnSpc>
                          <a:spcPct val="150000"/>
                        </a:lnSpc>
                        <a:buFont typeface="Wingdings" panose="05000000000000000000" pitchFamily="2" charset="2"/>
                        <a:buChar char="§"/>
                      </a:pPr>
                      <a:r>
                        <a:rPr lang="en-US" sz="2200" dirty="0">
                          <a:solidFill>
                            <a:schemeClr val="bg1"/>
                          </a:solidFill>
                          <a:latin typeface="Arial" panose="020B0604020202020204" pitchFamily="34" charset="0"/>
                          <a:cs typeface="Arial" panose="020B0604020202020204" pitchFamily="34" charset="0"/>
                        </a:rPr>
                        <a:t>Product standards certificate (if required)</a:t>
                      </a: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27142246"/>
                  </a:ext>
                </a:extLst>
              </a:tr>
              <a:tr h="941977">
                <a:tc vMerge="1">
                  <a:txBody>
                    <a:bodyPr/>
                    <a:lstStyle/>
                    <a:p>
                      <a:endParaRPr lang="en-US" sz="2100" dirty="0"/>
                    </a:p>
                  </a:txBody>
                  <a:tcPr marL="104587" marR="104587" marT="52294" marB="52294"/>
                </a:tc>
                <a:tc vMerge="1">
                  <a:txBody>
                    <a:bodyPr/>
                    <a:lstStyle/>
                    <a:p>
                      <a:endParaRPr lang="en-US" sz="2100" dirty="0"/>
                    </a:p>
                  </a:txBody>
                  <a:tcPr marL="104587" marR="104587" marT="52294" marB="52294"/>
                </a:tc>
                <a:tc>
                  <a:txBody>
                    <a:bodyPr/>
                    <a:lstStyle/>
                    <a:p>
                      <a:pPr marL="457200" indent="-457200">
                        <a:lnSpc>
                          <a:spcPct val="150000"/>
                        </a:lnSpc>
                        <a:buFont typeface="+mj-lt"/>
                        <a:buAutoNum type="alphaLcPeriod" startAt="2"/>
                      </a:pPr>
                      <a:r>
                        <a:rPr lang="en-US" sz="2200" dirty="0">
                          <a:solidFill>
                            <a:schemeClr val="bg1"/>
                          </a:solidFill>
                          <a:latin typeface="Arial" panose="020B0604020202020204" pitchFamily="34" charset="0"/>
                          <a:cs typeface="Arial" panose="020B0604020202020204" pitchFamily="34" charset="0"/>
                        </a:rPr>
                        <a:t>Medium-high risk business activities</a:t>
                      </a: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indent="-342900">
                        <a:lnSpc>
                          <a:spcPct val="150000"/>
                        </a:lnSpc>
                        <a:buFont typeface="Wingdings" panose="05000000000000000000" pitchFamily="2" charset="2"/>
                        <a:buChar char="§"/>
                      </a:pPr>
                      <a:r>
                        <a:rPr lang="en-US" sz="2200" dirty="0">
                          <a:solidFill>
                            <a:schemeClr val="bg1"/>
                          </a:solidFill>
                          <a:latin typeface="Arial" panose="020B0604020202020204" pitchFamily="34" charset="0"/>
                          <a:cs typeface="Arial" panose="020B0604020202020204" pitchFamily="34" charset="0"/>
                        </a:rPr>
                        <a:t>NIB</a:t>
                      </a:r>
                    </a:p>
                    <a:p>
                      <a:pPr marL="342900" indent="-342900">
                        <a:lnSpc>
                          <a:spcPct val="150000"/>
                        </a:lnSpc>
                        <a:buFont typeface="Wingdings" panose="05000000000000000000" pitchFamily="2" charset="2"/>
                        <a:buChar char="§"/>
                      </a:pPr>
                      <a:r>
                        <a:rPr lang="en-US" sz="2200" dirty="0">
                          <a:solidFill>
                            <a:schemeClr val="bg1"/>
                          </a:solidFill>
                          <a:latin typeface="Arial" panose="020B0604020202020204" pitchFamily="34" charset="0"/>
                          <a:cs typeface="Arial" panose="020B0604020202020204" pitchFamily="34" charset="0"/>
                        </a:rPr>
                        <a:t>Standards Certificate from the Central or Regional Government </a:t>
                      </a:r>
                    </a:p>
                    <a:p>
                      <a:pPr marL="342900" indent="-342900">
                        <a:lnSpc>
                          <a:spcPct val="150000"/>
                        </a:lnSpc>
                        <a:buFont typeface="Wingdings" panose="05000000000000000000" pitchFamily="2" charset="2"/>
                        <a:buChar char="§"/>
                      </a:pPr>
                      <a:r>
                        <a:rPr lang="en-US" sz="2200" dirty="0">
                          <a:solidFill>
                            <a:schemeClr val="bg1"/>
                          </a:solidFill>
                          <a:latin typeface="Arial" panose="020B0604020202020204" pitchFamily="34" charset="0"/>
                          <a:cs typeface="Arial" panose="020B0604020202020204" pitchFamily="34" charset="0"/>
                        </a:rPr>
                        <a:t>Product standards certificate (if required)</a:t>
                      </a: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14164184"/>
                  </a:ext>
                </a:extLst>
              </a:tr>
              <a:tr h="941977">
                <a:tc>
                  <a:txBody>
                    <a:bodyPr/>
                    <a:lstStyle/>
                    <a:p>
                      <a:pPr algn="ctr">
                        <a:lnSpc>
                          <a:spcPct val="150000"/>
                        </a:lnSpc>
                      </a:pPr>
                      <a:r>
                        <a:rPr lang="en-US" sz="2200" dirty="0">
                          <a:solidFill>
                            <a:schemeClr val="bg1"/>
                          </a:solidFill>
                          <a:latin typeface="Arial" panose="020B0604020202020204" pitchFamily="34" charset="0"/>
                          <a:cs typeface="Arial" panose="020B0604020202020204" pitchFamily="34" charset="0"/>
                        </a:rPr>
                        <a:t>3.</a:t>
                      </a: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nSpc>
                          <a:spcPct val="150000"/>
                        </a:lnSpc>
                      </a:pPr>
                      <a:r>
                        <a:rPr lang="en-US" sz="2200" dirty="0">
                          <a:solidFill>
                            <a:schemeClr val="bg1"/>
                          </a:solidFill>
                          <a:latin typeface="Arial" panose="020B0604020202020204" pitchFamily="34" charset="0"/>
                          <a:cs typeface="Arial" panose="020B0604020202020204" pitchFamily="34" charset="0"/>
                        </a:rPr>
                        <a:t>High-risk businesses</a:t>
                      </a: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2100" dirty="0"/>
                    </a:p>
                  </a:txBody>
                  <a:tcPr marL="104587" marR="104587" marT="52294" marB="52294"/>
                </a:tc>
                <a:tc>
                  <a:txBody>
                    <a:bodyPr/>
                    <a:lstStyle/>
                    <a:p>
                      <a:pPr marL="342900" indent="-342900">
                        <a:lnSpc>
                          <a:spcPct val="150000"/>
                        </a:lnSpc>
                        <a:buFont typeface="Wingdings" panose="05000000000000000000" pitchFamily="2" charset="2"/>
                        <a:buChar char="§"/>
                      </a:pPr>
                      <a:r>
                        <a:rPr lang="en-US" sz="2200" dirty="0">
                          <a:solidFill>
                            <a:schemeClr val="bg1"/>
                          </a:solidFill>
                          <a:latin typeface="Arial" panose="020B0604020202020204" pitchFamily="34" charset="0"/>
                          <a:cs typeface="Arial" panose="020B0604020202020204" pitchFamily="34" charset="0"/>
                        </a:rPr>
                        <a:t>NIB</a:t>
                      </a:r>
                    </a:p>
                    <a:p>
                      <a:pPr marL="342900" indent="-342900">
                        <a:lnSpc>
                          <a:spcPct val="150000"/>
                        </a:lnSpc>
                        <a:buFont typeface="Wingdings" panose="05000000000000000000" pitchFamily="2" charset="2"/>
                        <a:buChar char="§"/>
                      </a:pPr>
                      <a:r>
                        <a:rPr lang="en-US" sz="2200" dirty="0">
                          <a:solidFill>
                            <a:schemeClr val="bg1"/>
                          </a:solidFill>
                          <a:latin typeface="Arial" panose="020B0604020202020204" pitchFamily="34" charset="0"/>
                          <a:cs typeface="Arial" panose="020B0604020202020204" pitchFamily="34" charset="0"/>
                        </a:rPr>
                        <a:t>Business license</a:t>
                      </a:r>
                    </a:p>
                    <a:p>
                      <a:pPr marL="342900" indent="-342900">
                        <a:lnSpc>
                          <a:spcPct val="150000"/>
                        </a:lnSpc>
                        <a:buFont typeface="Wingdings" panose="05000000000000000000" pitchFamily="2" charset="2"/>
                        <a:buChar char="§"/>
                      </a:pPr>
                      <a:r>
                        <a:rPr lang="en-US" sz="2200" dirty="0">
                          <a:solidFill>
                            <a:schemeClr val="bg1"/>
                          </a:solidFill>
                          <a:latin typeface="Arial" panose="020B0604020202020204" pitchFamily="34" charset="0"/>
                          <a:cs typeface="Arial" panose="020B0604020202020204" pitchFamily="34" charset="0"/>
                        </a:rPr>
                        <a:t>Standards Certificate (if required)</a:t>
                      </a:r>
                    </a:p>
                    <a:p>
                      <a:pPr marL="342900" indent="-342900">
                        <a:lnSpc>
                          <a:spcPct val="150000"/>
                        </a:lnSpc>
                        <a:buFont typeface="Wingdings" panose="05000000000000000000" pitchFamily="2" charset="2"/>
                        <a:buChar char="§"/>
                      </a:pPr>
                      <a:r>
                        <a:rPr lang="en-US" sz="2200" dirty="0">
                          <a:solidFill>
                            <a:schemeClr val="bg1"/>
                          </a:solidFill>
                          <a:latin typeface="Arial" panose="020B0604020202020204" pitchFamily="34" charset="0"/>
                          <a:cs typeface="Arial" panose="020B0604020202020204" pitchFamily="34" charset="0"/>
                        </a:rPr>
                        <a:t>Product standards certificate (if required)</a:t>
                      </a: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20643127"/>
                  </a:ext>
                </a:extLst>
              </a:tr>
            </a:tbl>
          </a:graphicData>
        </a:graphic>
      </p:graphicFrame>
      <p:sp>
        <p:nvSpPr>
          <p:cNvPr id="5" name="TextBox 4">
            <a:extLst>
              <a:ext uri="{FF2B5EF4-FFF2-40B4-BE49-F238E27FC236}">
                <a16:creationId xmlns:a16="http://schemas.microsoft.com/office/drawing/2014/main" id="{B6024000-A4AD-4353-B99E-9B75D6F534EC}"/>
              </a:ext>
            </a:extLst>
          </p:cNvPr>
          <p:cNvSpPr txBox="1"/>
          <p:nvPr/>
        </p:nvSpPr>
        <p:spPr>
          <a:xfrm>
            <a:off x="998963" y="8862603"/>
            <a:ext cx="11565987" cy="415498"/>
          </a:xfrm>
          <a:prstGeom prst="rect">
            <a:avLst/>
          </a:prstGeom>
          <a:noFill/>
        </p:spPr>
        <p:txBody>
          <a:bodyPr wrap="none" rtlCol="0">
            <a:spAutoFit/>
          </a:bodyPr>
          <a:lstStyle/>
          <a:p>
            <a:r>
              <a:rPr lang="en-US" sz="2100" dirty="0">
                <a:solidFill>
                  <a:schemeClr val="bg1"/>
                </a:solidFill>
                <a:effectLst/>
                <a:latin typeface="Arial" panose="020B0604020202020204" pitchFamily="34" charset="0"/>
                <a:ea typeface="Calibri" panose="020F0502020204030204" pitchFamily="34" charset="0"/>
                <a:cs typeface="Arial" panose="020B0604020202020204" pitchFamily="34" charset="0"/>
              </a:rPr>
              <a:t>Provisions related to risk-based licensing will be further elaborated in a Government Regulation</a:t>
            </a:r>
          </a:p>
        </p:txBody>
      </p:sp>
    </p:spTree>
    <p:extLst>
      <p:ext uri="{BB962C8B-B14F-4D97-AF65-F5344CB8AC3E}">
        <p14:creationId xmlns:p14="http://schemas.microsoft.com/office/powerpoint/2010/main" val="2636549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D2B42"/>
        </a:solidFill>
        <a:effectLst/>
      </p:bgPr>
    </p:bg>
    <p:spTree>
      <p:nvGrpSpPr>
        <p:cNvPr id="1" name=""/>
        <p:cNvGrpSpPr/>
        <p:nvPr/>
      </p:nvGrpSpPr>
      <p:grpSpPr>
        <a:xfrm>
          <a:off x="0" y="0"/>
          <a:ext cx="0" cy="0"/>
          <a:chOff x="0" y="0"/>
          <a:chExt cx="0" cy="0"/>
        </a:xfrm>
      </p:grpSpPr>
      <p:pic>
        <p:nvPicPr>
          <p:cNvPr id="2" name="Picture 1" descr="A large body of water&#10;&#10;Description automatically generated">
            <a:extLst>
              <a:ext uri="{FF2B5EF4-FFF2-40B4-BE49-F238E27FC236}">
                <a16:creationId xmlns:a16="http://schemas.microsoft.com/office/drawing/2014/main" id="{3DF9BEDE-27D7-4D2D-A33C-5C9923A5110B}"/>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9" name="AutoShape 2">
            <a:extLst>
              <a:ext uri="{FF2B5EF4-FFF2-40B4-BE49-F238E27FC236}">
                <a16:creationId xmlns:a16="http://schemas.microsoft.com/office/drawing/2014/main" id="{F0291CCF-A72F-4848-8974-45A58BD1101F}"/>
              </a:ext>
            </a:extLst>
          </p:cNvPr>
          <p:cNvSpPr/>
          <p:nvPr/>
        </p:nvSpPr>
        <p:spPr>
          <a:xfrm>
            <a:off x="1028700" y="9639300"/>
            <a:ext cx="16230600" cy="9525"/>
          </a:xfrm>
          <a:prstGeom prst="rect">
            <a:avLst/>
          </a:prstGeom>
          <a:solidFill>
            <a:srgbClr val="D5D8DB"/>
          </a:solidFill>
        </p:spPr>
      </p:sp>
      <p:sp>
        <p:nvSpPr>
          <p:cNvPr id="31" name="TextBox 7">
            <a:extLst>
              <a:ext uri="{FF2B5EF4-FFF2-40B4-BE49-F238E27FC236}">
                <a16:creationId xmlns:a16="http://schemas.microsoft.com/office/drawing/2014/main" id="{48812791-712C-4C04-8AEA-45D62520C068}"/>
              </a:ext>
            </a:extLst>
          </p:cNvPr>
          <p:cNvSpPr txBox="1"/>
          <p:nvPr/>
        </p:nvSpPr>
        <p:spPr>
          <a:xfrm>
            <a:off x="1028699" y="629694"/>
            <a:ext cx="16260337" cy="500586"/>
          </a:xfrm>
          <a:prstGeom prst="rect">
            <a:avLst/>
          </a:prstGeom>
        </p:spPr>
        <p:txBody>
          <a:bodyPr wrap="square" lIns="0" tIns="0" rIns="0" bIns="0" rtlCol="0" anchor="t">
            <a:spAutoFit/>
          </a:bodyPr>
          <a:lstStyle/>
          <a:p>
            <a:pPr>
              <a:lnSpc>
                <a:spcPts val="3683"/>
              </a:lnSpc>
            </a:pPr>
            <a:r>
              <a:rPr lang="en-US" sz="4800" spc="-52" dirty="0">
                <a:solidFill>
                  <a:srgbClr val="FFC000"/>
                </a:solidFill>
                <a:latin typeface="Inter Bold"/>
              </a:rPr>
              <a:t>Amendment to the Oil and Gas Law </a:t>
            </a:r>
          </a:p>
        </p:txBody>
      </p:sp>
      <p:sp>
        <p:nvSpPr>
          <p:cNvPr id="33" name="AutoShape 10">
            <a:extLst>
              <a:ext uri="{FF2B5EF4-FFF2-40B4-BE49-F238E27FC236}">
                <a16:creationId xmlns:a16="http://schemas.microsoft.com/office/drawing/2014/main" id="{92DA6CAC-7AF1-4D84-8E95-C55EF87E5F41}"/>
              </a:ext>
            </a:extLst>
          </p:cNvPr>
          <p:cNvSpPr/>
          <p:nvPr/>
        </p:nvSpPr>
        <p:spPr>
          <a:xfrm>
            <a:off x="998963" y="1601854"/>
            <a:ext cx="16230600" cy="9525"/>
          </a:xfrm>
          <a:prstGeom prst="rect">
            <a:avLst/>
          </a:prstGeom>
          <a:solidFill>
            <a:srgbClr val="D5D8DB"/>
          </a:solidFill>
        </p:spPr>
      </p:sp>
      <p:sp>
        <p:nvSpPr>
          <p:cNvPr id="42" name="TextBox 15">
            <a:extLst>
              <a:ext uri="{FF2B5EF4-FFF2-40B4-BE49-F238E27FC236}">
                <a16:creationId xmlns:a16="http://schemas.microsoft.com/office/drawing/2014/main" id="{7570B02A-C03A-4149-8515-5B6BC099FC03}"/>
              </a:ext>
            </a:extLst>
          </p:cNvPr>
          <p:cNvSpPr txBox="1"/>
          <p:nvPr/>
        </p:nvSpPr>
        <p:spPr>
          <a:xfrm>
            <a:off x="1028701" y="2082970"/>
            <a:ext cx="16200862" cy="4340740"/>
          </a:xfrm>
          <a:prstGeom prst="rect">
            <a:avLst/>
          </a:prstGeom>
        </p:spPr>
        <p:txBody>
          <a:bodyPr wrap="square" lIns="0" tIns="0" rIns="0" bIns="0" rtlCol="0" anchor="t">
            <a:spAutoFit/>
          </a:bodyPr>
          <a:lstStyle/>
          <a:p>
            <a:pPr marL="457200" indent="-457200" algn="just">
              <a:lnSpc>
                <a:spcPct val="150000"/>
              </a:lnSpc>
              <a:buFont typeface="Wingdings" panose="05000000000000000000" pitchFamily="2" charset="2"/>
              <a:buChar char="§"/>
            </a:pPr>
            <a:r>
              <a:rPr lang="en-US" sz="3200" dirty="0">
                <a:solidFill>
                  <a:schemeClr val="bg1"/>
                </a:solidFill>
                <a:latin typeface="Arial" panose="020B0604020202020204" pitchFamily="34" charset="0"/>
                <a:cs typeface="Arial" panose="020B0604020202020204" pitchFamily="34" charset="0"/>
              </a:rPr>
              <a:t>The Omnibus Law provides amendments to 9 articles of Law No. 22 of 2001 regarding Oil and Gas (“</a:t>
            </a:r>
            <a:r>
              <a:rPr lang="en-US" sz="3200" dirty="0">
                <a:solidFill>
                  <a:srgbClr val="FFC000"/>
                </a:solidFill>
                <a:latin typeface="Arial" panose="020B0604020202020204" pitchFamily="34" charset="0"/>
                <a:cs typeface="Arial" panose="020B0604020202020204" pitchFamily="34" charset="0"/>
              </a:rPr>
              <a:t>Oil and Gas Law</a:t>
            </a:r>
            <a:r>
              <a:rPr lang="en-US" sz="3200" dirty="0">
                <a:solidFill>
                  <a:schemeClr val="bg1"/>
                </a:solidFill>
                <a:latin typeface="Arial" panose="020B0604020202020204" pitchFamily="34" charset="0"/>
                <a:cs typeface="Arial" panose="020B0604020202020204" pitchFamily="34" charset="0"/>
              </a:rPr>
              <a:t>”)</a:t>
            </a:r>
          </a:p>
          <a:p>
            <a:pPr marL="457200" indent="-457200" algn="just">
              <a:lnSpc>
                <a:spcPct val="150000"/>
              </a:lnSpc>
              <a:buFont typeface="Wingdings" panose="05000000000000000000" pitchFamily="2" charset="2"/>
              <a:buChar char="§"/>
            </a:pPr>
            <a:r>
              <a:rPr lang="en-US" sz="3200" dirty="0">
                <a:solidFill>
                  <a:schemeClr val="bg1"/>
                </a:solidFill>
                <a:latin typeface="Arial" panose="020B0604020202020204" pitchFamily="34" charset="0"/>
                <a:cs typeface="Arial" panose="020B0604020202020204" pitchFamily="34" charset="0"/>
              </a:rPr>
              <a:t>An amendment to the Oil and Gas Law (“</a:t>
            </a:r>
            <a:r>
              <a:rPr lang="en-US" sz="3200" dirty="0">
                <a:solidFill>
                  <a:srgbClr val="FFC000"/>
                </a:solidFill>
                <a:latin typeface="Arial" panose="020B0604020202020204" pitchFamily="34" charset="0"/>
                <a:cs typeface="Arial" panose="020B0604020202020204" pitchFamily="34" charset="0"/>
              </a:rPr>
              <a:t>RUU </a:t>
            </a:r>
            <a:r>
              <a:rPr lang="en-US" sz="3200" dirty="0" err="1">
                <a:solidFill>
                  <a:srgbClr val="FFC000"/>
                </a:solidFill>
                <a:latin typeface="Arial" panose="020B0604020202020204" pitchFamily="34" charset="0"/>
                <a:cs typeface="Arial" panose="020B0604020202020204" pitchFamily="34" charset="0"/>
              </a:rPr>
              <a:t>Migas</a:t>
            </a:r>
            <a:r>
              <a:rPr lang="en-US" sz="3200" dirty="0">
                <a:solidFill>
                  <a:schemeClr val="bg1"/>
                </a:solidFill>
                <a:latin typeface="Arial" panose="020B0604020202020204" pitchFamily="34" charset="0"/>
                <a:cs typeface="Arial" panose="020B0604020202020204" pitchFamily="34" charset="0"/>
              </a:rPr>
              <a:t>”) is being prepared by the Government and this is expected to be a more detailed amendment</a:t>
            </a:r>
          </a:p>
          <a:p>
            <a:pPr marL="457200" indent="-457200" algn="just">
              <a:lnSpc>
                <a:spcPct val="150000"/>
              </a:lnSpc>
              <a:buFont typeface="Wingdings" panose="05000000000000000000" pitchFamily="2" charset="2"/>
              <a:buChar char="§"/>
            </a:pPr>
            <a:r>
              <a:rPr lang="en-US" sz="3200" dirty="0">
                <a:solidFill>
                  <a:schemeClr val="bg1"/>
                </a:solidFill>
                <a:latin typeface="Arial" panose="020B0604020202020204" pitchFamily="34" charset="0"/>
                <a:cs typeface="Arial" panose="020B0604020202020204" pitchFamily="34" charset="0"/>
              </a:rPr>
              <a:t>One of the expected key changes in RUU </a:t>
            </a:r>
            <a:r>
              <a:rPr lang="en-US" sz="3200" dirty="0" err="1">
                <a:solidFill>
                  <a:schemeClr val="bg1"/>
                </a:solidFill>
                <a:latin typeface="Arial" panose="020B0604020202020204" pitchFamily="34" charset="0"/>
                <a:cs typeface="Arial" panose="020B0604020202020204" pitchFamily="34" charset="0"/>
              </a:rPr>
              <a:t>Migas</a:t>
            </a:r>
            <a:r>
              <a:rPr lang="en-US" sz="3200" dirty="0">
                <a:solidFill>
                  <a:schemeClr val="bg1"/>
                </a:solidFill>
                <a:latin typeface="Arial" panose="020B0604020202020204" pitchFamily="34" charset="0"/>
                <a:cs typeface="Arial" panose="020B0604020202020204" pitchFamily="34" charset="0"/>
              </a:rPr>
              <a:t> is the replacement of SKK </a:t>
            </a:r>
            <a:r>
              <a:rPr lang="en-US" sz="3200" dirty="0" err="1">
                <a:solidFill>
                  <a:schemeClr val="bg1"/>
                </a:solidFill>
                <a:latin typeface="Arial" panose="020B0604020202020204" pitchFamily="34" charset="0"/>
                <a:cs typeface="Arial" panose="020B0604020202020204" pitchFamily="34" charset="0"/>
              </a:rPr>
              <a:t>Migas</a:t>
            </a:r>
            <a:r>
              <a:rPr lang="en-US" sz="3200" dirty="0">
                <a:solidFill>
                  <a:schemeClr val="bg1"/>
                </a:solidFill>
                <a:latin typeface="Arial" panose="020B0604020202020204" pitchFamily="34" charset="0"/>
                <a:cs typeface="Arial" panose="020B0604020202020204" pitchFamily="34" charset="0"/>
              </a:rPr>
              <a:t> following the Supreme Court decision in 2012 disbanding BP </a:t>
            </a:r>
            <a:r>
              <a:rPr lang="en-US" sz="3200" dirty="0" err="1">
                <a:solidFill>
                  <a:schemeClr val="bg1"/>
                </a:solidFill>
                <a:latin typeface="Arial" panose="020B0604020202020204" pitchFamily="34" charset="0"/>
                <a:cs typeface="Arial" panose="020B0604020202020204" pitchFamily="34" charset="0"/>
              </a:rPr>
              <a:t>Migas</a:t>
            </a:r>
            <a:endParaRPr lang="en-US" sz="3200" dirty="0">
              <a:solidFill>
                <a:schemeClr val="bg1"/>
              </a:solidFill>
              <a:latin typeface="Arial" panose="020B0604020202020204" pitchFamily="34" charset="0"/>
              <a:cs typeface="Arial" panose="020B0604020202020204" pitchFamily="34" charset="0"/>
            </a:endParaRPr>
          </a:p>
        </p:txBody>
      </p:sp>
      <p:sp>
        <p:nvSpPr>
          <p:cNvPr id="52" name="TextBox 15">
            <a:extLst>
              <a:ext uri="{FF2B5EF4-FFF2-40B4-BE49-F238E27FC236}">
                <a16:creationId xmlns:a16="http://schemas.microsoft.com/office/drawing/2014/main" id="{820D8077-1F23-4E39-AE9B-1FF0FED0BED5}"/>
              </a:ext>
            </a:extLst>
          </p:cNvPr>
          <p:cNvSpPr txBox="1"/>
          <p:nvPr/>
        </p:nvSpPr>
        <p:spPr>
          <a:xfrm>
            <a:off x="1028700" y="9871778"/>
            <a:ext cx="3964160" cy="215444"/>
          </a:xfrm>
          <a:prstGeom prst="rect">
            <a:avLst/>
          </a:prstGeom>
        </p:spPr>
        <p:txBody>
          <a:bodyPr lIns="0" tIns="0" rIns="0" bIns="0" rtlCol="0" anchor="t">
            <a:spAutoFit/>
          </a:bodyPr>
          <a:lstStyle/>
          <a:p>
            <a:r>
              <a:rPr lang="en-US" sz="1400" spc="-52" dirty="0">
                <a:solidFill>
                  <a:srgbClr val="D5D8DB"/>
                </a:solidFill>
                <a:latin typeface="Arial" panose="020B0604020202020204" pitchFamily="34" charset="0"/>
                <a:cs typeface="Arial" panose="020B0604020202020204" pitchFamily="34" charset="0"/>
              </a:rPr>
              <a:t>SSEK Indonesian Legal Consultants</a:t>
            </a:r>
          </a:p>
        </p:txBody>
      </p:sp>
      <p:sp>
        <p:nvSpPr>
          <p:cNvPr id="54" name="TextBox 15">
            <a:extLst>
              <a:ext uri="{FF2B5EF4-FFF2-40B4-BE49-F238E27FC236}">
                <a16:creationId xmlns:a16="http://schemas.microsoft.com/office/drawing/2014/main" id="{11D859AA-060F-4CC0-9E69-1B2D8B725722}"/>
              </a:ext>
            </a:extLst>
          </p:cNvPr>
          <p:cNvSpPr txBox="1"/>
          <p:nvPr/>
        </p:nvSpPr>
        <p:spPr>
          <a:xfrm>
            <a:off x="13246818" y="9871778"/>
            <a:ext cx="3964160" cy="215444"/>
          </a:xfrm>
          <a:prstGeom prst="rect">
            <a:avLst/>
          </a:prstGeom>
        </p:spPr>
        <p:txBody>
          <a:bodyPr lIns="0" tIns="0" rIns="0" bIns="0" rtlCol="0" anchor="t">
            <a:spAutoFit/>
          </a:bodyPr>
          <a:lstStyle/>
          <a:p>
            <a:pPr algn="r"/>
            <a:r>
              <a:rPr lang="en-US" sz="1400" spc="-52" dirty="0">
                <a:solidFill>
                  <a:srgbClr val="D5D8DB"/>
                </a:solidFill>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2680032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D2B42"/>
        </a:solidFill>
        <a:effectLst/>
      </p:bgPr>
    </p:bg>
    <p:spTree>
      <p:nvGrpSpPr>
        <p:cNvPr id="1" name=""/>
        <p:cNvGrpSpPr/>
        <p:nvPr/>
      </p:nvGrpSpPr>
      <p:grpSpPr>
        <a:xfrm>
          <a:off x="0" y="0"/>
          <a:ext cx="0" cy="0"/>
          <a:chOff x="0" y="0"/>
          <a:chExt cx="0" cy="0"/>
        </a:xfrm>
      </p:grpSpPr>
      <p:pic>
        <p:nvPicPr>
          <p:cNvPr id="6" name="Picture 5" descr="A large body of water&#10;&#10;Description automatically generated">
            <a:extLst>
              <a:ext uri="{FF2B5EF4-FFF2-40B4-BE49-F238E27FC236}">
                <a16:creationId xmlns:a16="http://schemas.microsoft.com/office/drawing/2014/main" id="{A4AF1F1D-7183-4CF2-B386-3A967BB31D49}"/>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0" y="190500"/>
            <a:ext cx="18288000" cy="10287000"/>
          </a:xfrm>
          <a:prstGeom prst="rect">
            <a:avLst/>
          </a:prstGeom>
        </p:spPr>
      </p:pic>
      <p:sp>
        <p:nvSpPr>
          <p:cNvPr id="29" name="AutoShape 2">
            <a:extLst>
              <a:ext uri="{FF2B5EF4-FFF2-40B4-BE49-F238E27FC236}">
                <a16:creationId xmlns:a16="http://schemas.microsoft.com/office/drawing/2014/main" id="{F0291CCF-A72F-4848-8974-45A58BD1101F}"/>
              </a:ext>
            </a:extLst>
          </p:cNvPr>
          <p:cNvSpPr/>
          <p:nvPr/>
        </p:nvSpPr>
        <p:spPr>
          <a:xfrm>
            <a:off x="1028700" y="9639300"/>
            <a:ext cx="16230600" cy="9525"/>
          </a:xfrm>
          <a:prstGeom prst="rect">
            <a:avLst/>
          </a:prstGeom>
          <a:solidFill>
            <a:srgbClr val="D5D8DB"/>
          </a:solidFill>
        </p:spPr>
      </p:sp>
      <p:sp>
        <p:nvSpPr>
          <p:cNvPr id="31" name="TextBox 7">
            <a:extLst>
              <a:ext uri="{FF2B5EF4-FFF2-40B4-BE49-F238E27FC236}">
                <a16:creationId xmlns:a16="http://schemas.microsoft.com/office/drawing/2014/main" id="{48812791-712C-4C04-8AEA-45D62520C068}"/>
              </a:ext>
            </a:extLst>
          </p:cNvPr>
          <p:cNvSpPr txBox="1"/>
          <p:nvPr/>
        </p:nvSpPr>
        <p:spPr>
          <a:xfrm>
            <a:off x="1028700" y="629694"/>
            <a:ext cx="12382500" cy="500586"/>
          </a:xfrm>
          <a:prstGeom prst="rect">
            <a:avLst/>
          </a:prstGeom>
        </p:spPr>
        <p:txBody>
          <a:bodyPr wrap="square" lIns="0" tIns="0" rIns="0" bIns="0" rtlCol="0" anchor="t">
            <a:spAutoFit/>
          </a:bodyPr>
          <a:lstStyle/>
          <a:p>
            <a:pPr>
              <a:lnSpc>
                <a:spcPts val="3683"/>
              </a:lnSpc>
            </a:pPr>
            <a:r>
              <a:rPr lang="en-US" sz="4800" spc="-52" dirty="0">
                <a:solidFill>
                  <a:srgbClr val="FFC000"/>
                </a:solidFill>
                <a:latin typeface="Inter Bold"/>
              </a:rPr>
              <a:t>Amendment to the Oil and Gas Law </a:t>
            </a:r>
          </a:p>
        </p:txBody>
      </p:sp>
      <p:sp>
        <p:nvSpPr>
          <p:cNvPr id="33" name="AutoShape 10">
            <a:extLst>
              <a:ext uri="{FF2B5EF4-FFF2-40B4-BE49-F238E27FC236}">
                <a16:creationId xmlns:a16="http://schemas.microsoft.com/office/drawing/2014/main" id="{92DA6CAC-7AF1-4D84-8E95-C55EF87E5F41}"/>
              </a:ext>
            </a:extLst>
          </p:cNvPr>
          <p:cNvSpPr/>
          <p:nvPr/>
        </p:nvSpPr>
        <p:spPr>
          <a:xfrm>
            <a:off x="998963" y="1601854"/>
            <a:ext cx="16230600" cy="9525"/>
          </a:xfrm>
          <a:prstGeom prst="rect">
            <a:avLst/>
          </a:prstGeom>
          <a:solidFill>
            <a:srgbClr val="D5D8DB"/>
          </a:solidFill>
        </p:spPr>
      </p:sp>
      <p:sp>
        <p:nvSpPr>
          <p:cNvPr id="52" name="TextBox 15">
            <a:extLst>
              <a:ext uri="{FF2B5EF4-FFF2-40B4-BE49-F238E27FC236}">
                <a16:creationId xmlns:a16="http://schemas.microsoft.com/office/drawing/2014/main" id="{820D8077-1F23-4E39-AE9B-1FF0FED0BED5}"/>
              </a:ext>
            </a:extLst>
          </p:cNvPr>
          <p:cNvSpPr txBox="1"/>
          <p:nvPr/>
        </p:nvSpPr>
        <p:spPr>
          <a:xfrm>
            <a:off x="1028700" y="9871778"/>
            <a:ext cx="3964160" cy="215444"/>
          </a:xfrm>
          <a:prstGeom prst="rect">
            <a:avLst/>
          </a:prstGeom>
        </p:spPr>
        <p:txBody>
          <a:bodyPr lIns="0" tIns="0" rIns="0" bIns="0" rtlCol="0" anchor="t">
            <a:spAutoFit/>
          </a:bodyPr>
          <a:lstStyle/>
          <a:p>
            <a:r>
              <a:rPr lang="en-US" sz="1400" spc="-52" dirty="0">
                <a:solidFill>
                  <a:srgbClr val="D5D8DB"/>
                </a:solidFill>
                <a:latin typeface="Arial" panose="020B0604020202020204" pitchFamily="34" charset="0"/>
                <a:cs typeface="Arial" panose="020B0604020202020204" pitchFamily="34" charset="0"/>
              </a:rPr>
              <a:t>SSEK Indonesian Legal Consultants</a:t>
            </a:r>
          </a:p>
        </p:txBody>
      </p:sp>
      <p:sp>
        <p:nvSpPr>
          <p:cNvPr id="54" name="TextBox 15">
            <a:extLst>
              <a:ext uri="{FF2B5EF4-FFF2-40B4-BE49-F238E27FC236}">
                <a16:creationId xmlns:a16="http://schemas.microsoft.com/office/drawing/2014/main" id="{11D859AA-060F-4CC0-9E69-1B2D8B725722}"/>
              </a:ext>
            </a:extLst>
          </p:cNvPr>
          <p:cNvSpPr txBox="1"/>
          <p:nvPr/>
        </p:nvSpPr>
        <p:spPr>
          <a:xfrm>
            <a:off x="13246818" y="9871778"/>
            <a:ext cx="3964160" cy="215444"/>
          </a:xfrm>
          <a:prstGeom prst="rect">
            <a:avLst/>
          </a:prstGeom>
        </p:spPr>
        <p:txBody>
          <a:bodyPr lIns="0" tIns="0" rIns="0" bIns="0" rtlCol="0" anchor="t">
            <a:spAutoFit/>
          </a:bodyPr>
          <a:lstStyle/>
          <a:p>
            <a:pPr algn="r"/>
            <a:r>
              <a:rPr lang="en-US" sz="1400" spc="-52" dirty="0">
                <a:solidFill>
                  <a:srgbClr val="D5D8DB"/>
                </a:solidFill>
                <a:latin typeface="Arial" panose="020B0604020202020204" pitchFamily="34" charset="0"/>
                <a:cs typeface="Arial" panose="020B0604020202020204" pitchFamily="34" charset="0"/>
              </a:rPr>
              <a:t>5</a:t>
            </a:r>
          </a:p>
        </p:txBody>
      </p:sp>
      <p:sp>
        <p:nvSpPr>
          <p:cNvPr id="2" name="TextBox 15">
            <a:extLst>
              <a:ext uri="{FF2B5EF4-FFF2-40B4-BE49-F238E27FC236}">
                <a16:creationId xmlns:a16="http://schemas.microsoft.com/office/drawing/2014/main" id="{6DA1D7E2-D138-4212-8D5E-5C1FBC65D675}"/>
              </a:ext>
            </a:extLst>
          </p:cNvPr>
          <p:cNvSpPr txBox="1"/>
          <p:nvPr/>
        </p:nvSpPr>
        <p:spPr>
          <a:xfrm>
            <a:off x="1028701" y="2082970"/>
            <a:ext cx="16200862" cy="647421"/>
          </a:xfrm>
          <a:prstGeom prst="rect">
            <a:avLst/>
          </a:prstGeom>
        </p:spPr>
        <p:txBody>
          <a:bodyPr wrap="square" lIns="0" tIns="0" rIns="0" bIns="0" rtlCol="0" anchor="t">
            <a:spAutoFit/>
          </a:bodyPr>
          <a:lstStyle/>
          <a:p>
            <a:pPr algn="just">
              <a:lnSpc>
                <a:spcPct val="150000"/>
              </a:lnSpc>
            </a:pPr>
            <a:r>
              <a:rPr lang="en-US" sz="3200" dirty="0">
                <a:solidFill>
                  <a:schemeClr val="bg1"/>
                </a:solidFill>
                <a:latin typeface="Arial" panose="020B0604020202020204" pitchFamily="34" charset="0"/>
                <a:cs typeface="Arial" panose="020B0604020202020204" pitchFamily="34" charset="0"/>
              </a:rPr>
              <a:t>Amendments in the Omnibus Law:</a:t>
            </a:r>
          </a:p>
        </p:txBody>
      </p:sp>
      <p:graphicFrame>
        <p:nvGraphicFramePr>
          <p:cNvPr id="5" name="Table 5">
            <a:extLst>
              <a:ext uri="{FF2B5EF4-FFF2-40B4-BE49-F238E27FC236}">
                <a16:creationId xmlns:a16="http://schemas.microsoft.com/office/drawing/2014/main" id="{90C08BF1-C4A9-45DE-964D-FA1E64DD453D}"/>
              </a:ext>
            </a:extLst>
          </p:cNvPr>
          <p:cNvGraphicFramePr>
            <a:graphicFrameLocks noGrp="1"/>
          </p:cNvGraphicFramePr>
          <p:nvPr>
            <p:extLst>
              <p:ext uri="{D42A27DB-BD31-4B8C-83A1-F6EECF244321}">
                <p14:modId xmlns:p14="http://schemas.microsoft.com/office/powerpoint/2010/main" val="3087138577"/>
              </p:ext>
            </p:extLst>
          </p:nvPr>
        </p:nvGraphicFramePr>
        <p:xfrm>
          <a:off x="980380" y="2915954"/>
          <a:ext cx="16230600" cy="7049834"/>
        </p:xfrm>
        <a:graphic>
          <a:graphicData uri="http://schemas.openxmlformats.org/drawingml/2006/table">
            <a:tbl>
              <a:tblPr firstRow="1" bandRow="1">
                <a:tableStyleId>{3B4B98B0-60AC-42C2-AFA5-B58CD77FA1E5}</a:tableStyleId>
              </a:tblPr>
              <a:tblGrid>
                <a:gridCol w="2372420">
                  <a:extLst>
                    <a:ext uri="{9D8B030D-6E8A-4147-A177-3AD203B41FA5}">
                      <a16:colId xmlns:a16="http://schemas.microsoft.com/office/drawing/2014/main" val="3886052183"/>
                    </a:ext>
                  </a:extLst>
                </a:gridCol>
                <a:gridCol w="4953000">
                  <a:extLst>
                    <a:ext uri="{9D8B030D-6E8A-4147-A177-3AD203B41FA5}">
                      <a16:colId xmlns:a16="http://schemas.microsoft.com/office/drawing/2014/main" val="2358741277"/>
                    </a:ext>
                  </a:extLst>
                </a:gridCol>
                <a:gridCol w="8905180">
                  <a:extLst>
                    <a:ext uri="{9D8B030D-6E8A-4147-A177-3AD203B41FA5}">
                      <a16:colId xmlns:a16="http://schemas.microsoft.com/office/drawing/2014/main" val="384184830"/>
                    </a:ext>
                  </a:extLst>
                </a:gridCol>
              </a:tblGrid>
              <a:tr h="493681">
                <a:tc>
                  <a:txBody>
                    <a:bodyPr/>
                    <a:lstStyle/>
                    <a:p>
                      <a:pPr algn="ctr">
                        <a:lnSpc>
                          <a:spcPct val="150000"/>
                        </a:lnSpc>
                      </a:pPr>
                      <a:r>
                        <a:rPr lang="en-US" sz="2400" dirty="0">
                          <a:solidFill>
                            <a:schemeClr val="bg1"/>
                          </a:solidFill>
                          <a:latin typeface="Arial" panose="020B0604020202020204" pitchFamily="34" charset="0"/>
                          <a:cs typeface="Arial" panose="020B0604020202020204" pitchFamily="34" charset="0"/>
                        </a:rPr>
                        <a:t>Scope</a:t>
                      </a:r>
                    </a:p>
                  </a:txBody>
                  <a:tcPr marL="121729" marR="121729" marT="60865" marB="608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2400" dirty="0">
                          <a:solidFill>
                            <a:schemeClr val="bg1"/>
                          </a:solidFill>
                          <a:latin typeface="Arial" panose="020B0604020202020204" pitchFamily="34" charset="0"/>
                          <a:cs typeface="Arial" panose="020B0604020202020204" pitchFamily="34" charset="0"/>
                        </a:rPr>
                        <a:t>Oil and Gas Law</a:t>
                      </a:r>
                    </a:p>
                  </a:txBody>
                  <a:tcPr marL="121729" marR="121729" marT="60865" marB="608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2400" dirty="0">
                          <a:solidFill>
                            <a:schemeClr val="bg1"/>
                          </a:solidFill>
                          <a:latin typeface="Arial" panose="020B0604020202020204" pitchFamily="34" charset="0"/>
                          <a:cs typeface="Arial" panose="020B0604020202020204" pitchFamily="34" charset="0"/>
                        </a:rPr>
                        <a:t>Omnibus Law</a:t>
                      </a:r>
                    </a:p>
                  </a:txBody>
                  <a:tcPr marL="121729" marR="121729" marT="60865" marB="608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7127782"/>
                  </a:ext>
                </a:extLst>
              </a:tr>
              <a:tr h="493681">
                <a:tc>
                  <a:txBody>
                    <a:bodyPr/>
                    <a:lstStyle/>
                    <a:p>
                      <a:pPr>
                        <a:lnSpc>
                          <a:spcPct val="150000"/>
                        </a:lnSpc>
                      </a:pPr>
                      <a:r>
                        <a:rPr lang="en-US" sz="2400" dirty="0">
                          <a:solidFill>
                            <a:schemeClr val="bg1"/>
                          </a:solidFill>
                          <a:latin typeface="Arial" panose="020B0604020202020204" pitchFamily="34" charset="0"/>
                          <a:cs typeface="Arial" panose="020B0604020202020204" pitchFamily="34" charset="0"/>
                        </a:rPr>
                        <a:t>Authority for Organization of Oil and Gas </a:t>
                      </a: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lgn="just">
                        <a:lnSpc>
                          <a:spcPct val="150000"/>
                        </a:lnSpc>
                        <a:buFont typeface="Wingdings" panose="05000000000000000000" pitchFamily="2" charset="2"/>
                        <a:buChar char="§"/>
                      </a:pPr>
                      <a:r>
                        <a:rPr lang="en-US" sz="2300" dirty="0">
                          <a:solidFill>
                            <a:schemeClr val="bg1"/>
                          </a:solidFill>
                          <a:latin typeface="Arial" panose="020B0604020202020204" pitchFamily="34" charset="0"/>
                          <a:cs typeface="Arial" panose="020B0604020202020204" pitchFamily="34" charset="0"/>
                        </a:rPr>
                        <a:t>State control of oil and gas is carried out by the Government as the holder of the mining authority (Article 4)</a:t>
                      </a:r>
                    </a:p>
                    <a:p>
                      <a:pPr marL="342900" indent="-342900" algn="just">
                        <a:lnSpc>
                          <a:spcPct val="150000"/>
                        </a:lnSpc>
                        <a:buFont typeface="Wingdings" panose="05000000000000000000" pitchFamily="2" charset="2"/>
                        <a:buChar char="§"/>
                      </a:pPr>
                      <a:endParaRPr lang="en-US" sz="2300" dirty="0">
                        <a:solidFill>
                          <a:schemeClr val="bg1"/>
                        </a:solidFill>
                        <a:latin typeface="Arial" panose="020B0604020202020204" pitchFamily="34" charset="0"/>
                        <a:cs typeface="Arial" panose="020B0604020202020204" pitchFamily="34" charset="0"/>
                      </a:endParaRPr>
                    </a:p>
                    <a:p>
                      <a:pPr marL="342900" indent="-342900" algn="just">
                        <a:lnSpc>
                          <a:spcPct val="150000"/>
                        </a:lnSpc>
                        <a:buFont typeface="Wingdings" panose="05000000000000000000" pitchFamily="2" charset="2"/>
                        <a:buChar char="§"/>
                      </a:pPr>
                      <a:r>
                        <a:rPr lang="en-US" sz="2300" dirty="0">
                          <a:solidFill>
                            <a:schemeClr val="bg1"/>
                          </a:solidFill>
                          <a:latin typeface="Arial" panose="020B0604020202020204" pitchFamily="34" charset="0"/>
                          <a:cs typeface="Arial" panose="020B0604020202020204" pitchFamily="34" charset="0"/>
                        </a:rPr>
                        <a:t>Government is defined as:</a:t>
                      </a:r>
                    </a:p>
                    <a:p>
                      <a:pPr marL="334963" indent="0" algn="just">
                        <a:lnSpc>
                          <a:spcPct val="150000"/>
                        </a:lnSpc>
                        <a:buFont typeface="Wingdings" panose="05000000000000000000" pitchFamily="2" charset="2"/>
                        <a:buNone/>
                      </a:pPr>
                      <a:r>
                        <a:rPr lang="en-US" sz="2300" dirty="0">
                          <a:solidFill>
                            <a:schemeClr val="bg1"/>
                          </a:solidFill>
                          <a:latin typeface="Arial" panose="020B0604020202020204" pitchFamily="34" charset="0"/>
                          <a:cs typeface="Arial" panose="020B0604020202020204" pitchFamily="34" charset="0"/>
                        </a:rPr>
                        <a:t>Central Government, hereinafter referred to as the Government, shall be the apparatus of the Republic of Indonesia consisting of the President and Ministers </a:t>
                      </a:r>
                    </a:p>
                    <a:p>
                      <a:pPr>
                        <a:lnSpc>
                          <a:spcPct val="150000"/>
                        </a:lnSpc>
                      </a:pPr>
                      <a:endParaRPr lang="en-US" sz="2400" dirty="0">
                        <a:solidFill>
                          <a:schemeClr val="bg1"/>
                        </a:solidFill>
                        <a:latin typeface="Arial" panose="020B0604020202020204" pitchFamily="34" charset="0"/>
                        <a:cs typeface="Arial" panose="020B0604020202020204" pitchFamily="34" charset="0"/>
                      </a:endParaRP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lgn="just">
                        <a:lnSpc>
                          <a:spcPct val="150000"/>
                        </a:lnSpc>
                        <a:buFont typeface="Wingdings" panose="05000000000000000000" pitchFamily="2" charset="2"/>
                        <a:buChar char="§"/>
                      </a:pPr>
                      <a:r>
                        <a:rPr lang="en-US" sz="2300" dirty="0">
                          <a:solidFill>
                            <a:schemeClr val="bg1"/>
                          </a:solidFill>
                          <a:latin typeface="Arial" panose="020B0604020202020204" pitchFamily="34" charset="0"/>
                          <a:cs typeface="Arial" panose="020B0604020202020204" pitchFamily="34" charset="0"/>
                        </a:rPr>
                        <a:t>State control of upstream and downstream oil and gas business activities. is carried out by the Central Government </a:t>
                      </a:r>
                    </a:p>
                    <a:p>
                      <a:pPr marL="342900" indent="-342900" algn="just">
                        <a:lnSpc>
                          <a:spcPct val="150000"/>
                        </a:lnSpc>
                        <a:buFont typeface="Wingdings" panose="05000000000000000000" pitchFamily="2" charset="2"/>
                        <a:buChar char="§"/>
                      </a:pPr>
                      <a:endParaRPr lang="en-US" sz="2300" dirty="0">
                        <a:solidFill>
                          <a:schemeClr val="bg1"/>
                        </a:solidFill>
                        <a:latin typeface="Arial" panose="020B0604020202020204" pitchFamily="34" charset="0"/>
                        <a:cs typeface="Arial" panose="020B0604020202020204" pitchFamily="34" charset="0"/>
                      </a:endParaRPr>
                    </a:p>
                    <a:p>
                      <a:pPr marL="342900" indent="-342900" algn="just">
                        <a:lnSpc>
                          <a:spcPct val="150000"/>
                        </a:lnSpc>
                        <a:buFont typeface="Wingdings" panose="05000000000000000000" pitchFamily="2" charset="2"/>
                        <a:buChar char="§"/>
                      </a:pPr>
                      <a:r>
                        <a:rPr lang="en-US" sz="2300" dirty="0">
                          <a:solidFill>
                            <a:schemeClr val="bg1"/>
                          </a:solidFill>
                          <a:latin typeface="Arial" panose="020B0604020202020204" pitchFamily="34" charset="0"/>
                          <a:cs typeface="Arial" panose="020B0604020202020204" pitchFamily="34" charset="0"/>
                        </a:rPr>
                        <a:t>Central Government is defined as:</a:t>
                      </a:r>
                    </a:p>
                    <a:p>
                      <a:pPr marL="334963" indent="0" algn="just">
                        <a:lnSpc>
                          <a:spcPct val="150000"/>
                        </a:lnSpc>
                        <a:buFont typeface="Wingdings" panose="05000000000000000000" pitchFamily="2" charset="2"/>
                        <a:buNone/>
                      </a:pPr>
                      <a:r>
                        <a:rPr lang="en-US" sz="2300" dirty="0">
                          <a:solidFill>
                            <a:schemeClr val="bg1"/>
                          </a:solidFill>
                          <a:latin typeface="Arial" panose="020B0604020202020204" pitchFamily="34" charset="0"/>
                          <a:cs typeface="Arial" panose="020B0604020202020204" pitchFamily="34" charset="0"/>
                        </a:rPr>
                        <a:t>Central Government shall be the President of Indonesia, who holds governmental authority of the state, assisted by a </a:t>
                      </a:r>
                      <a:r>
                        <a:rPr lang="en-US" sz="2300" u="sng" dirty="0">
                          <a:solidFill>
                            <a:schemeClr val="bg1"/>
                          </a:solidFill>
                          <a:latin typeface="Arial" panose="020B0604020202020204" pitchFamily="34" charset="0"/>
                          <a:cs typeface="Arial" panose="020B0604020202020204" pitchFamily="34" charset="0"/>
                        </a:rPr>
                        <a:t>Vice President</a:t>
                      </a:r>
                      <a:r>
                        <a:rPr lang="en-US" sz="2300" dirty="0">
                          <a:solidFill>
                            <a:schemeClr val="bg1"/>
                          </a:solidFill>
                          <a:latin typeface="Arial" panose="020B0604020202020204" pitchFamily="34" charset="0"/>
                          <a:cs typeface="Arial" panose="020B0604020202020204" pitchFamily="34" charset="0"/>
                        </a:rPr>
                        <a:t> and Ministers as referred to in the 1945 Constitution of the Republic of Indonesia</a:t>
                      </a:r>
                    </a:p>
                    <a:p>
                      <a:pPr marL="0" indent="0" algn="just">
                        <a:lnSpc>
                          <a:spcPct val="150000"/>
                        </a:lnSpc>
                        <a:buFont typeface="Wingdings" panose="05000000000000000000" pitchFamily="2" charset="2"/>
                        <a:buNone/>
                      </a:pPr>
                      <a:endParaRPr lang="en-US" sz="2300" dirty="0">
                        <a:solidFill>
                          <a:schemeClr val="bg1"/>
                        </a:solidFill>
                        <a:latin typeface="Arial" panose="020B0604020202020204" pitchFamily="34" charset="0"/>
                        <a:cs typeface="Arial" panose="020B0604020202020204" pitchFamily="34" charset="0"/>
                      </a:endParaRPr>
                    </a:p>
                    <a:p>
                      <a:pPr marL="0" indent="0" algn="just">
                        <a:lnSpc>
                          <a:spcPct val="150000"/>
                        </a:lnSpc>
                        <a:buFont typeface="Wingdings" panose="05000000000000000000" pitchFamily="2" charset="2"/>
                        <a:buNone/>
                      </a:pPr>
                      <a:r>
                        <a:rPr lang="en-US" sz="2300" dirty="0">
                          <a:solidFill>
                            <a:schemeClr val="bg1"/>
                          </a:solidFill>
                          <a:latin typeface="Arial" panose="020B0604020202020204" pitchFamily="34" charset="0"/>
                          <a:cs typeface="Arial" panose="020B0604020202020204" pitchFamily="34" charset="0"/>
                        </a:rPr>
                        <a:t>No substantial change in the state’s control of oil and gas</a:t>
                      </a: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5032407"/>
                  </a:ext>
                </a:extLst>
              </a:tr>
            </a:tbl>
          </a:graphicData>
        </a:graphic>
      </p:graphicFrame>
    </p:spTree>
    <p:extLst>
      <p:ext uri="{BB962C8B-B14F-4D97-AF65-F5344CB8AC3E}">
        <p14:creationId xmlns:p14="http://schemas.microsoft.com/office/powerpoint/2010/main" val="1191169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D2B42"/>
        </a:solidFill>
        <a:effectLst/>
      </p:bgPr>
    </p:bg>
    <p:spTree>
      <p:nvGrpSpPr>
        <p:cNvPr id="1" name=""/>
        <p:cNvGrpSpPr/>
        <p:nvPr/>
      </p:nvGrpSpPr>
      <p:grpSpPr>
        <a:xfrm>
          <a:off x="0" y="0"/>
          <a:ext cx="0" cy="0"/>
          <a:chOff x="0" y="0"/>
          <a:chExt cx="0" cy="0"/>
        </a:xfrm>
      </p:grpSpPr>
      <p:pic>
        <p:nvPicPr>
          <p:cNvPr id="7" name="Picture 6" descr="A crane next to a body of water&#10;&#10;Description automatically generated">
            <a:extLst>
              <a:ext uri="{FF2B5EF4-FFF2-40B4-BE49-F238E27FC236}">
                <a16:creationId xmlns:a16="http://schemas.microsoft.com/office/drawing/2014/main" id="{D46E4BF4-C5C4-4E4D-8B35-75B7DC03907A}"/>
              </a:ext>
            </a:extLst>
          </p:cNvPr>
          <p:cNvPicPr>
            <a:picLocks noChangeAspect="1"/>
          </p:cNvPicPr>
          <p:nvPr/>
        </p:nvPicPr>
        <p:blipFill rotWithShape="1">
          <a:blip r:embed="rId2">
            <a:alphaModFix amt="3000"/>
            <a:extLst>
              <a:ext uri="{28A0092B-C50C-407E-A947-70E740481C1C}">
                <a14:useLocalDpi xmlns:a14="http://schemas.microsoft.com/office/drawing/2010/main" val="0"/>
              </a:ext>
            </a:extLst>
          </a:blip>
          <a:srcRect t="7812" b="7812"/>
          <a:stretch/>
        </p:blipFill>
        <p:spPr>
          <a:xfrm>
            <a:off x="0" y="0"/>
            <a:ext cx="18288000" cy="10287000"/>
          </a:xfrm>
          <a:prstGeom prst="rect">
            <a:avLst/>
          </a:prstGeom>
        </p:spPr>
      </p:pic>
      <p:sp>
        <p:nvSpPr>
          <p:cNvPr id="29" name="AutoShape 2">
            <a:extLst>
              <a:ext uri="{FF2B5EF4-FFF2-40B4-BE49-F238E27FC236}">
                <a16:creationId xmlns:a16="http://schemas.microsoft.com/office/drawing/2014/main" id="{F0291CCF-A72F-4848-8974-45A58BD1101F}"/>
              </a:ext>
            </a:extLst>
          </p:cNvPr>
          <p:cNvSpPr/>
          <p:nvPr/>
        </p:nvSpPr>
        <p:spPr>
          <a:xfrm>
            <a:off x="1028700" y="9639300"/>
            <a:ext cx="16230600" cy="9525"/>
          </a:xfrm>
          <a:prstGeom prst="rect">
            <a:avLst/>
          </a:prstGeom>
          <a:solidFill>
            <a:srgbClr val="D5D8DB"/>
          </a:solidFill>
        </p:spPr>
      </p:sp>
      <p:sp>
        <p:nvSpPr>
          <p:cNvPr id="31" name="TextBox 7">
            <a:extLst>
              <a:ext uri="{FF2B5EF4-FFF2-40B4-BE49-F238E27FC236}">
                <a16:creationId xmlns:a16="http://schemas.microsoft.com/office/drawing/2014/main" id="{48812791-712C-4C04-8AEA-45D62520C068}"/>
              </a:ext>
            </a:extLst>
          </p:cNvPr>
          <p:cNvSpPr txBox="1"/>
          <p:nvPr/>
        </p:nvSpPr>
        <p:spPr>
          <a:xfrm>
            <a:off x="1028700" y="629694"/>
            <a:ext cx="12382500" cy="500586"/>
          </a:xfrm>
          <a:prstGeom prst="rect">
            <a:avLst/>
          </a:prstGeom>
        </p:spPr>
        <p:txBody>
          <a:bodyPr wrap="square" lIns="0" tIns="0" rIns="0" bIns="0" rtlCol="0" anchor="t">
            <a:spAutoFit/>
          </a:bodyPr>
          <a:lstStyle/>
          <a:p>
            <a:pPr>
              <a:lnSpc>
                <a:spcPts val="3683"/>
              </a:lnSpc>
            </a:pPr>
            <a:r>
              <a:rPr lang="en-US" sz="4800" spc="-52" dirty="0">
                <a:solidFill>
                  <a:srgbClr val="FFC000"/>
                </a:solidFill>
                <a:latin typeface="Inter Bold"/>
              </a:rPr>
              <a:t>Amendment to the Oil and Gas Law </a:t>
            </a:r>
          </a:p>
        </p:txBody>
      </p:sp>
      <p:sp>
        <p:nvSpPr>
          <p:cNvPr id="33" name="AutoShape 10">
            <a:extLst>
              <a:ext uri="{FF2B5EF4-FFF2-40B4-BE49-F238E27FC236}">
                <a16:creationId xmlns:a16="http://schemas.microsoft.com/office/drawing/2014/main" id="{92DA6CAC-7AF1-4D84-8E95-C55EF87E5F41}"/>
              </a:ext>
            </a:extLst>
          </p:cNvPr>
          <p:cNvSpPr/>
          <p:nvPr/>
        </p:nvSpPr>
        <p:spPr>
          <a:xfrm>
            <a:off x="998963" y="1601854"/>
            <a:ext cx="16230600" cy="9525"/>
          </a:xfrm>
          <a:prstGeom prst="rect">
            <a:avLst/>
          </a:prstGeom>
          <a:solidFill>
            <a:srgbClr val="D5D8DB"/>
          </a:solidFill>
        </p:spPr>
      </p:sp>
      <p:sp>
        <p:nvSpPr>
          <p:cNvPr id="52" name="TextBox 15">
            <a:extLst>
              <a:ext uri="{FF2B5EF4-FFF2-40B4-BE49-F238E27FC236}">
                <a16:creationId xmlns:a16="http://schemas.microsoft.com/office/drawing/2014/main" id="{820D8077-1F23-4E39-AE9B-1FF0FED0BED5}"/>
              </a:ext>
            </a:extLst>
          </p:cNvPr>
          <p:cNvSpPr txBox="1"/>
          <p:nvPr/>
        </p:nvSpPr>
        <p:spPr>
          <a:xfrm>
            <a:off x="1028700" y="9871778"/>
            <a:ext cx="3964160" cy="215444"/>
          </a:xfrm>
          <a:prstGeom prst="rect">
            <a:avLst/>
          </a:prstGeom>
        </p:spPr>
        <p:txBody>
          <a:bodyPr lIns="0" tIns="0" rIns="0" bIns="0" rtlCol="0" anchor="t">
            <a:spAutoFit/>
          </a:bodyPr>
          <a:lstStyle/>
          <a:p>
            <a:r>
              <a:rPr lang="en-US" sz="1400" spc="-52" dirty="0">
                <a:solidFill>
                  <a:srgbClr val="D5D8DB"/>
                </a:solidFill>
                <a:latin typeface="Arial" panose="020B0604020202020204" pitchFamily="34" charset="0"/>
                <a:cs typeface="Arial" panose="020B0604020202020204" pitchFamily="34" charset="0"/>
              </a:rPr>
              <a:t>SSEK Indonesian Legal Consultants</a:t>
            </a:r>
          </a:p>
        </p:txBody>
      </p:sp>
      <p:sp>
        <p:nvSpPr>
          <p:cNvPr id="54" name="TextBox 15">
            <a:extLst>
              <a:ext uri="{FF2B5EF4-FFF2-40B4-BE49-F238E27FC236}">
                <a16:creationId xmlns:a16="http://schemas.microsoft.com/office/drawing/2014/main" id="{11D859AA-060F-4CC0-9E69-1B2D8B725722}"/>
              </a:ext>
            </a:extLst>
          </p:cNvPr>
          <p:cNvSpPr txBox="1"/>
          <p:nvPr/>
        </p:nvSpPr>
        <p:spPr>
          <a:xfrm>
            <a:off x="13246818" y="9871778"/>
            <a:ext cx="3964160" cy="215444"/>
          </a:xfrm>
          <a:prstGeom prst="rect">
            <a:avLst/>
          </a:prstGeom>
        </p:spPr>
        <p:txBody>
          <a:bodyPr lIns="0" tIns="0" rIns="0" bIns="0" rtlCol="0" anchor="t">
            <a:spAutoFit/>
          </a:bodyPr>
          <a:lstStyle/>
          <a:p>
            <a:pPr algn="r"/>
            <a:r>
              <a:rPr lang="en-US" sz="1400" spc="-52" dirty="0">
                <a:solidFill>
                  <a:srgbClr val="D5D8DB"/>
                </a:solidFill>
                <a:latin typeface="Arial" panose="020B0604020202020204" pitchFamily="34" charset="0"/>
                <a:cs typeface="Arial" panose="020B0604020202020204" pitchFamily="34" charset="0"/>
              </a:rPr>
              <a:t>6</a:t>
            </a:r>
          </a:p>
        </p:txBody>
      </p:sp>
      <p:sp>
        <p:nvSpPr>
          <p:cNvPr id="2" name="TextBox 15">
            <a:extLst>
              <a:ext uri="{FF2B5EF4-FFF2-40B4-BE49-F238E27FC236}">
                <a16:creationId xmlns:a16="http://schemas.microsoft.com/office/drawing/2014/main" id="{047E8B5A-835B-400F-B099-23F467585BE9}"/>
              </a:ext>
            </a:extLst>
          </p:cNvPr>
          <p:cNvSpPr txBox="1"/>
          <p:nvPr/>
        </p:nvSpPr>
        <p:spPr>
          <a:xfrm>
            <a:off x="1028701" y="2082970"/>
            <a:ext cx="16200862" cy="647421"/>
          </a:xfrm>
          <a:prstGeom prst="rect">
            <a:avLst/>
          </a:prstGeom>
        </p:spPr>
        <p:txBody>
          <a:bodyPr wrap="square" lIns="0" tIns="0" rIns="0" bIns="0" rtlCol="0" anchor="t">
            <a:spAutoFit/>
          </a:bodyPr>
          <a:lstStyle/>
          <a:p>
            <a:pPr algn="just">
              <a:lnSpc>
                <a:spcPct val="150000"/>
              </a:lnSpc>
            </a:pPr>
            <a:r>
              <a:rPr lang="en-US" sz="3200" dirty="0">
                <a:solidFill>
                  <a:schemeClr val="bg1"/>
                </a:solidFill>
                <a:latin typeface="Arial" panose="020B0604020202020204" pitchFamily="34" charset="0"/>
                <a:cs typeface="Arial" panose="020B0604020202020204" pitchFamily="34" charset="0"/>
              </a:rPr>
              <a:t>Amendments in the Omnibus Law:</a:t>
            </a:r>
          </a:p>
        </p:txBody>
      </p:sp>
      <p:graphicFrame>
        <p:nvGraphicFramePr>
          <p:cNvPr id="5" name="Table 5">
            <a:extLst>
              <a:ext uri="{FF2B5EF4-FFF2-40B4-BE49-F238E27FC236}">
                <a16:creationId xmlns:a16="http://schemas.microsoft.com/office/drawing/2014/main" id="{CC0EDCA3-E242-40BB-A8DB-4374649D0DCD}"/>
              </a:ext>
            </a:extLst>
          </p:cNvPr>
          <p:cNvGraphicFramePr>
            <a:graphicFrameLocks noGrp="1"/>
          </p:cNvGraphicFramePr>
          <p:nvPr>
            <p:extLst>
              <p:ext uri="{D42A27DB-BD31-4B8C-83A1-F6EECF244321}">
                <p14:modId xmlns:p14="http://schemas.microsoft.com/office/powerpoint/2010/main" val="437918452"/>
              </p:ext>
            </p:extLst>
          </p:nvPr>
        </p:nvGraphicFramePr>
        <p:xfrm>
          <a:off x="980380" y="2915954"/>
          <a:ext cx="16230600" cy="6627433"/>
        </p:xfrm>
        <a:graphic>
          <a:graphicData uri="http://schemas.openxmlformats.org/drawingml/2006/table">
            <a:tbl>
              <a:tblPr firstRow="1" bandRow="1">
                <a:tableStyleId>{3B4B98B0-60AC-42C2-AFA5-B58CD77FA1E5}</a:tableStyleId>
              </a:tblPr>
              <a:tblGrid>
                <a:gridCol w="2372420">
                  <a:extLst>
                    <a:ext uri="{9D8B030D-6E8A-4147-A177-3AD203B41FA5}">
                      <a16:colId xmlns:a16="http://schemas.microsoft.com/office/drawing/2014/main" val="3886052183"/>
                    </a:ext>
                  </a:extLst>
                </a:gridCol>
                <a:gridCol w="4953000">
                  <a:extLst>
                    <a:ext uri="{9D8B030D-6E8A-4147-A177-3AD203B41FA5}">
                      <a16:colId xmlns:a16="http://schemas.microsoft.com/office/drawing/2014/main" val="2358741277"/>
                    </a:ext>
                  </a:extLst>
                </a:gridCol>
                <a:gridCol w="8905180">
                  <a:extLst>
                    <a:ext uri="{9D8B030D-6E8A-4147-A177-3AD203B41FA5}">
                      <a16:colId xmlns:a16="http://schemas.microsoft.com/office/drawing/2014/main" val="384184830"/>
                    </a:ext>
                  </a:extLst>
                </a:gridCol>
              </a:tblGrid>
              <a:tr h="578546">
                <a:tc>
                  <a:txBody>
                    <a:bodyPr/>
                    <a:lstStyle/>
                    <a:p>
                      <a:pPr algn="ctr">
                        <a:lnSpc>
                          <a:spcPct val="150000"/>
                        </a:lnSpc>
                      </a:pPr>
                      <a:r>
                        <a:rPr lang="en-US" sz="3200" dirty="0">
                          <a:solidFill>
                            <a:schemeClr val="bg1"/>
                          </a:solidFill>
                          <a:latin typeface="Arial" panose="020B0604020202020204" pitchFamily="34" charset="0"/>
                          <a:cs typeface="Arial" panose="020B0604020202020204" pitchFamily="34" charset="0"/>
                        </a:rPr>
                        <a:t>Scope</a:t>
                      </a:r>
                    </a:p>
                  </a:txBody>
                  <a:tcPr marL="121729" marR="121729" marT="60865" marB="608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3200" dirty="0">
                          <a:solidFill>
                            <a:schemeClr val="bg1"/>
                          </a:solidFill>
                          <a:latin typeface="Arial" panose="020B0604020202020204" pitchFamily="34" charset="0"/>
                          <a:cs typeface="Arial" panose="020B0604020202020204" pitchFamily="34" charset="0"/>
                        </a:rPr>
                        <a:t>Oil and Gas Law</a:t>
                      </a:r>
                    </a:p>
                  </a:txBody>
                  <a:tcPr marL="121729" marR="121729" marT="60865" marB="608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3200" dirty="0">
                          <a:solidFill>
                            <a:schemeClr val="bg1"/>
                          </a:solidFill>
                          <a:latin typeface="Arial" panose="020B0604020202020204" pitchFamily="34" charset="0"/>
                          <a:cs typeface="Arial" panose="020B0604020202020204" pitchFamily="34" charset="0"/>
                        </a:rPr>
                        <a:t>Omnibus Law</a:t>
                      </a:r>
                    </a:p>
                  </a:txBody>
                  <a:tcPr marL="121729" marR="121729" marT="60865" marB="608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7127782"/>
                  </a:ext>
                </a:extLst>
              </a:tr>
              <a:tr h="493681">
                <a:tc>
                  <a:txBody>
                    <a:bodyPr/>
                    <a:lstStyle/>
                    <a:p>
                      <a:pPr>
                        <a:lnSpc>
                          <a:spcPct val="150000"/>
                        </a:lnSpc>
                      </a:pPr>
                      <a:r>
                        <a:rPr lang="en-US" sz="2800" dirty="0">
                          <a:solidFill>
                            <a:schemeClr val="bg1"/>
                          </a:solidFill>
                          <a:latin typeface="Arial" panose="020B0604020202020204" pitchFamily="34" charset="0"/>
                          <a:cs typeface="Arial" panose="020B0604020202020204" pitchFamily="34" charset="0"/>
                        </a:rPr>
                        <a:t>Oil and Gas Activities </a:t>
                      </a: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just">
                        <a:lnSpc>
                          <a:spcPct val="150000"/>
                        </a:lnSpc>
                        <a:buFont typeface="Wingdings" panose="05000000000000000000" pitchFamily="2" charset="2"/>
                        <a:buNone/>
                      </a:pPr>
                      <a:r>
                        <a:rPr lang="en-US" sz="2800" dirty="0">
                          <a:solidFill>
                            <a:schemeClr val="bg1"/>
                          </a:solidFill>
                          <a:latin typeface="Arial" panose="020B0604020202020204" pitchFamily="34" charset="0"/>
                          <a:cs typeface="Arial" panose="020B0604020202020204" pitchFamily="34" charset="0"/>
                        </a:rPr>
                        <a:t>Upstream activities consist of exploration and </a:t>
                      </a:r>
                      <a:r>
                        <a:rPr lang="en-US" sz="2800">
                          <a:solidFill>
                            <a:schemeClr val="bg1"/>
                          </a:solidFill>
                          <a:latin typeface="Arial" panose="020B0604020202020204" pitchFamily="34" charset="0"/>
                          <a:cs typeface="Arial" panose="020B0604020202020204" pitchFamily="34" charset="0"/>
                        </a:rPr>
                        <a:t>exploitation activities</a:t>
                      </a:r>
                    </a:p>
                    <a:p>
                      <a:pPr marL="0" indent="0" algn="just">
                        <a:lnSpc>
                          <a:spcPct val="150000"/>
                        </a:lnSpc>
                        <a:buFont typeface="Wingdings" panose="05000000000000000000" pitchFamily="2" charset="2"/>
                        <a:buNone/>
                      </a:pPr>
                      <a:endParaRPr lang="en-US" sz="2800" dirty="0">
                        <a:solidFill>
                          <a:schemeClr val="bg1"/>
                        </a:solidFill>
                        <a:latin typeface="Arial" panose="020B0604020202020204" pitchFamily="34" charset="0"/>
                        <a:cs typeface="Arial" panose="020B0604020202020204" pitchFamily="34" charset="0"/>
                      </a:endParaRPr>
                    </a:p>
                    <a:p>
                      <a:pPr marL="0" indent="0" algn="just">
                        <a:lnSpc>
                          <a:spcPct val="150000"/>
                        </a:lnSpc>
                        <a:buFont typeface="Wingdings" panose="05000000000000000000" pitchFamily="2" charset="2"/>
                        <a:buNone/>
                      </a:pPr>
                      <a:r>
                        <a:rPr lang="en-US" sz="2800" dirty="0">
                          <a:solidFill>
                            <a:schemeClr val="bg1"/>
                          </a:solidFill>
                          <a:latin typeface="Arial" panose="020B0604020202020204" pitchFamily="34" charset="0"/>
                          <a:cs typeface="Arial" panose="020B0604020202020204" pitchFamily="34" charset="0"/>
                        </a:rPr>
                        <a:t>Downstream activities consist of processing, transportation, storage and trading activities (Article 5)</a:t>
                      </a: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lgn="just">
                        <a:lnSpc>
                          <a:spcPct val="150000"/>
                        </a:lnSpc>
                        <a:buFont typeface="Wingdings" panose="05000000000000000000" pitchFamily="2" charset="2"/>
                        <a:buChar char="§"/>
                      </a:pPr>
                      <a:r>
                        <a:rPr lang="en-US" sz="2800" dirty="0">
                          <a:solidFill>
                            <a:schemeClr val="bg1"/>
                          </a:solidFill>
                          <a:latin typeface="Arial" panose="020B0604020202020204" pitchFamily="34" charset="0"/>
                          <a:cs typeface="Arial" panose="020B0604020202020204" pitchFamily="34" charset="0"/>
                        </a:rPr>
                        <a:t>Scope of upstream and downstream activities is the same, but both activities shall be implemented based on Business License from the Central Government</a:t>
                      </a:r>
                    </a:p>
                    <a:p>
                      <a:pPr marL="342900" indent="-342900" algn="just">
                        <a:lnSpc>
                          <a:spcPct val="150000"/>
                        </a:lnSpc>
                        <a:buFont typeface="Wingdings" panose="05000000000000000000" pitchFamily="2" charset="2"/>
                        <a:buChar char="§"/>
                      </a:pPr>
                      <a:endParaRPr lang="en-US" sz="2800" dirty="0">
                        <a:solidFill>
                          <a:schemeClr val="bg1"/>
                        </a:solidFill>
                        <a:latin typeface="Arial" panose="020B0604020202020204" pitchFamily="34" charset="0"/>
                        <a:cs typeface="Arial" panose="020B0604020202020204" pitchFamily="34" charset="0"/>
                      </a:endParaRPr>
                    </a:p>
                    <a:p>
                      <a:pPr marL="342900" indent="-342900" algn="just">
                        <a:lnSpc>
                          <a:spcPct val="150000"/>
                        </a:lnSpc>
                        <a:buFont typeface="Wingdings" panose="05000000000000000000" pitchFamily="2" charset="2"/>
                        <a:buChar char="§"/>
                      </a:pPr>
                      <a:r>
                        <a:rPr lang="en-US" sz="2800" dirty="0">
                          <a:solidFill>
                            <a:schemeClr val="bg1"/>
                          </a:solidFill>
                          <a:latin typeface="Arial" panose="020B0604020202020204" pitchFamily="34" charset="0"/>
                          <a:cs typeface="Arial" panose="020B0604020202020204" pitchFamily="34" charset="0"/>
                        </a:rPr>
                        <a:t>A Business License (</a:t>
                      </a:r>
                      <a:r>
                        <a:rPr lang="en-US" sz="2800" i="1" dirty="0" err="1">
                          <a:solidFill>
                            <a:schemeClr val="bg1"/>
                          </a:solidFill>
                          <a:latin typeface="Arial" panose="020B0604020202020204" pitchFamily="34" charset="0"/>
                          <a:cs typeface="Arial" panose="020B0604020202020204" pitchFamily="34" charset="0"/>
                        </a:rPr>
                        <a:t>Perizinan</a:t>
                      </a:r>
                      <a:r>
                        <a:rPr lang="en-US" sz="2800" i="1" dirty="0">
                          <a:solidFill>
                            <a:schemeClr val="bg1"/>
                          </a:solidFill>
                          <a:latin typeface="Arial" panose="020B0604020202020204" pitchFamily="34" charset="0"/>
                          <a:cs typeface="Arial" panose="020B0604020202020204" pitchFamily="34" charset="0"/>
                        </a:rPr>
                        <a:t> </a:t>
                      </a:r>
                      <a:r>
                        <a:rPr lang="en-US" sz="2800" i="1" dirty="0" err="1">
                          <a:solidFill>
                            <a:schemeClr val="bg1"/>
                          </a:solidFill>
                          <a:latin typeface="Arial" panose="020B0604020202020204" pitchFamily="34" charset="0"/>
                          <a:cs typeface="Arial" panose="020B0604020202020204" pitchFamily="34" charset="0"/>
                        </a:rPr>
                        <a:t>Berusaha</a:t>
                      </a:r>
                      <a:r>
                        <a:rPr lang="en-US" sz="2800" dirty="0">
                          <a:solidFill>
                            <a:schemeClr val="bg1"/>
                          </a:solidFill>
                          <a:latin typeface="Arial" panose="020B0604020202020204" pitchFamily="34" charset="0"/>
                          <a:cs typeface="Arial" panose="020B0604020202020204" pitchFamily="34" charset="0"/>
                        </a:rPr>
                        <a:t>) is defined very generally in the Omnibus Law as being legally granted to a business entity to commence and carry out its business and/or activities</a:t>
                      </a: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5032407"/>
                  </a:ext>
                </a:extLst>
              </a:tr>
            </a:tbl>
          </a:graphicData>
        </a:graphic>
      </p:graphicFrame>
    </p:spTree>
    <p:extLst>
      <p:ext uri="{BB962C8B-B14F-4D97-AF65-F5344CB8AC3E}">
        <p14:creationId xmlns:p14="http://schemas.microsoft.com/office/powerpoint/2010/main" val="1726997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D2B42"/>
        </a:solidFill>
        <a:effectLst/>
      </p:bgPr>
    </p:bg>
    <p:spTree>
      <p:nvGrpSpPr>
        <p:cNvPr id="1" name=""/>
        <p:cNvGrpSpPr/>
        <p:nvPr/>
      </p:nvGrpSpPr>
      <p:grpSpPr>
        <a:xfrm>
          <a:off x="0" y="0"/>
          <a:ext cx="0" cy="0"/>
          <a:chOff x="0" y="0"/>
          <a:chExt cx="0" cy="0"/>
        </a:xfrm>
      </p:grpSpPr>
      <p:pic>
        <p:nvPicPr>
          <p:cNvPr id="37" name="Picture 36" descr="A crane next to a body of water&#10;&#10;Description automatically generated">
            <a:extLst>
              <a:ext uri="{FF2B5EF4-FFF2-40B4-BE49-F238E27FC236}">
                <a16:creationId xmlns:a16="http://schemas.microsoft.com/office/drawing/2014/main" id="{C86CE802-4EDB-4481-B255-0797AF463EC2}"/>
              </a:ext>
            </a:extLst>
          </p:cNvPr>
          <p:cNvPicPr>
            <a:picLocks noChangeAspect="1"/>
          </p:cNvPicPr>
          <p:nvPr/>
        </p:nvPicPr>
        <p:blipFill rotWithShape="1">
          <a:blip r:embed="rId2">
            <a:alphaModFix amt="3000"/>
            <a:extLst>
              <a:ext uri="{28A0092B-C50C-407E-A947-70E740481C1C}">
                <a14:useLocalDpi xmlns:a14="http://schemas.microsoft.com/office/drawing/2010/main" val="0"/>
              </a:ext>
            </a:extLst>
          </a:blip>
          <a:srcRect t="7812" b="7812"/>
          <a:stretch/>
        </p:blipFill>
        <p:spPr>
          <a:xfrm>
            <a:off x="0" y="0"/>
            <a:ext cx="18288000" cy="10287000"/>
          </a:xfrm>
          <a:prstGeom prst="rect">
            <a:avLst/>
          </a:prstGeom>
        </p:spPr>
      </p:pic>
      <p:sp>
        <p:nvSpPr>
          <p:cNvPr id="29" name="AutoShape 2">
            <a:extLst>
              <a:ext uri="{FF2B5EF4-FFF2-40B4-BE49-F238E27FC236}">
                <a16:creationId xmlns:a16="http://schemas.microsoft.com/office/drawing/2014/main" id="{F0291CCF-A72F-4848-8974-45A58BD1101F}"/>
              </a:ext>
            </a:extLst>
          </p:cNvPr>
          <p:cNvSpPr/>
          <p:nvPr/>
        </p:nvSpPr>
        <p:spPr>
          <a:xfrm>
            <a:off x="1028700" y="9639300"/>
            <a:ext cx="16230600" cy="9525"/>
          </a:xfrm>
          <a:prstGeom prst="rect">
            <a:avLst/>
          </a:prstGeom>
          <a:solidFill>
            <a:srgbClr val="D5D8DB"/>
          </a:solidFill>
        </p:spPr>
      </p:sp>
      <p:sp>
        <p:nvSpPr>
          <p:cNvPr id="31" name="TextBox 7">
            <a:extLst>
              <a:ext uri="{FF2B5EF4-FFF2-40B4-BE49-F238E27FC236}">
                <a16:creationId xmlns:a16="http://schemas.microsoft.com/office/drawing/2014/main" id="{48812791-712C-4C04-8AEA-45D62520C068}"/>
              </a:ext>
            </a:extLst>
          </p:cNvPr>
          <p:cNvSpPr txBox="1"/>
          <p:nvPr/>
        </p:nvSpPr>
        <p:spPr>
          <a:xfrm>
            <a:off x="1028700" y="629694"/>
            <a:ext cx="12382500" cy="500586"/>
          </a:xfrm>
          <a:prstGeom prst="rect">
            <a:avLst/>
          </a:prstGeom>
        </p:spPr>
        <p:txBody>
          <a:bodyPr wrap="square" lIns="0" tIns="0" rIns="0" bIns="0" rtlCol="0" anchor="t">
            <a:spAutoFit/>
          </a:bodyPr>
          <a:lstStyle/>
          <a:p>
            <a:pPr>
              <a:lnSpc>
                <a:spcPts val="3683"/>
              </a:lnSpc>
            </a:pPr>
            <a:r>
              <a:rPr lang="en-US" sz="4800" spc="-52" dirty="0">
                <a:solidFill>
                  <a:srgbClr val="FFC000"/>
                </a:solidFill>
                <a:latin typeface="Inter Bold"/>
              </a:rPr>
              <a:t>Current Oil and Gas Regime</a:t>
            </a:r>
          </a:p>
        </p:txBody>
      </p:sp>
      <p:sp>
        <p:nvSpPr>
          <p:cNvPr id="33" name="AutoShape 10">
            <a:extLst>
              <a:ext uri="{FF2B5EF4-FFF2-40B4-BE49-F238E27FC236}">
                <a16:creationId xmlns:a16="http://schemas.microsoft.com/office/drawing/2014/main" id="{92DA6CAC-7AF1-4D84-8E95-C55EF87E5F41}"/>
              </a:ext>
            </a:extLst>
          </p:cNvPr>
          <p:cNvSpPr/>
          <p:nvPr/>
        </p:nvSpPr>
        <p:spPr>
          <a:xfrm>
            <a:off x="998963" y="1601854"/>
            <a:ext cx="16230600" cy="9525"/>
          </a:xfrm>
          <a:prstGeom prst="rect">
            <a:avLst/>
          </a:prstGeom>
          <a:solidFill>
            <a:srgbClr val="D5D8DB"/>
          </a:solidFill>
        </p:spPr>
      </p:sp>
      <p:sp>
        <p:nvSpPr>
          <p:cNvPr id="52" name="TextBox 15">
            <a:extLst>
              <a:ext uri="{FF2B5EF4-FFF2-40B4-BE49-F238E27FC236}">
                <a16:creationId xmlns:a16="http://schemas.microsoft.com/office/drawing/2014/main" id="{820D8077-1F23-4E39-AE9B-1FF0FED0BED5}"/>
              </a:ext>
            </a:extLst>
          </p:cNvPr>
          <p:cNvSpPr txBox="1"/>
          <p:nvPr/>
        </p:nvSpPr>
        <p:spPr>
          <a:xfrm>
            <a:off x="1028700" y="9871778"/>
            <a:ext cx="3964160" cy="215444"/>
          </a:xfrm>
          <a:prstGeom prst="rect">
            <a:avLst/>
          </a:prstGeom>
        </p:spPr>
        <p:txBody>
          <a:bodyPr lIns="0" tIns="0" rIns="0" bIns="0" rtlCol="0" anchor="t">
            <a:spAutoFit/>
          </a:bodyPr>
          <a:lstStyle/>
          <a:p>
            <a:r>
              <a:rPr lang="en-US" sz="1400" spc="-52" dirty="0">
                <a:solidFill>
                  <a:srgbClr val="D5D8DB"/>
                </a:solidFill>
                <a:latin typeface="Arial" panose="020B0604020202020204" pitchFamily="34" charset="0"/>
                <a:cs typeface="Arial" panose="020B0604020202020204" pitchFamily="34" charset="0"/>
              </a:rPr>
              <a:t>SSEK Indonesian Legal Consultants</a:t>
            </a:r>
          </a:p>
        </p:txBody>
      </p:sp>
      <p:sp>
        <p:nvSpPr>
          <p:cNvPr id="54" name="TextBox 15">
            <a:extLst>
              <a:ext uri="{FF2B5EF4-FFF2-40B4-BE49-F238E27FC236}">
                <a16:creationId xmlns:a16="http://schemas.microsoft.com/office/drawing/2014/main" id="{11D859AA-060F-4CC0-9E69-1B2D8B725722}"/>
              </a:ext>
            </a:extLst>
          </p:cNvPr>
          <p:cNvSpPr txBox="1"/>
          <p:nvPr/>
        </p:nvSpPr>
        <p:spPr>
          <a:xfrm>
            <a:off x="13246818" y="9871778"/>
            <a:ext cx="3964160" cy="215444"/>
          </a:xfrm>
          <a:prstGeom prst="rect">
            <a:avLst/>
          </a:prstGeom>
        </p:spPr>
        <p:txBody>
          <a:bodyPr lIns="0" tIns="0" rIns="0" bIns="0" rtlCol="0" anchor="t">
            <a:spAutoFit/>
          </a:bodyPr>
          <a:lstStyle/>
          <a:p>
            <a:pPr algn="r"/>
            <a:r>
              <a:rPr lang="en-US" sz="1400" spc="-52" dirty="0">
                <a:solidFill>
                  <a:srgbClr val="D5D8DB"/>
                </a:solidFill>
                <a:latin typeface="Arial" panose="020B0604020202020204" pitchFamily="34" charset="0"/>
                <a:cs typeface="Arial" panose="020B0604020202020204" pitchFamily="34" charset="0"/>
              </a:rPr>
              <a:t>7</a:t>
            </a:r>
          </a:p>
        </p:txBody>
      </p:sp>
      <p:cxnSp>
        <p:nvCxnSpPr>
          <p:cNvPr id="5" name="Straight Connector 4">
            <a:extLst>
              <a:ext uri="{FF2B5EF4-FFF2-40B4-BE49-F238E27FC236}">
                <a16:creationId xmlns:a16="http://schemas.microsoft.com/office/drawing/2014/main" id="{06694788-0B92-42D7-90B2-46915F087867}"/>
              </a:ext>
            </a:extLst>
          </p:cNvPr>
          <p:cNvCxnSpPr/>
          <p:nvPr/>
        </p:nvCxnSpPr>
        <p:spPr>
          <a:xfrm>
            <a:off x="9144000" y="2400300"/>
            <a:ext cx="0" cy="6477000"/>
          </a:xfrm>
          <a:prstGeom prst="line">
            <a:avLst/>
          </a:prstGeom>
          <a:ln w="952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 name="Rectangle: Rounded Corners 5">
            <a:extLst>
              <a:ext uri="{FF2B5EF4-FFF2-40B4-BE49-F238E27FC236}">
                <a16:creationId xmlns:a16="http://schemas.microsoft.com/office/drawing/2014/main" id="{9528D876-BC57-4184-A7BF-D946F35092AD}"/>
              </a:ext>
            </a:extLst>
          </p:cNvPr>
          <p:cNvSpPr/>
          <p:nvPr/>
        </p:nvSpPr>
        <p:spPr>
          <a:xfrm>
            <a:off x="7475964" y="2776538"/>
            <a:ext cx="3276598" cy="1362075"/>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C000"/>
                </a:solidFill>
                <a:latin typeface="Arial" panose="020B0604020202020204" pitchFamily="34" charset="0"/>
                <a:cs typeface="Arial" panose="020B0604020202020204" pitchFamily="34" charset="0"/>
              </a:rPr>
              <a:t>Government</a:t>
            </a:r>
          </a:p>
        </p:txBody>
      </p:sp>
      <p:sp>
        <p:nvSpPr>
          <p:cNvPr id="7" name="Rectangle: Rounded Corners 6">
            <a:extLst>
              <a:ext uri="{FF2B5EF4-FFF2-40B4-BE49-F238E27FC236}">
                <a16:creationId xmlns:a16="http://schemas.microsoft.com/office/drawing/2014/main" id="{D4D8F78E-3A2D-4106-82FB-5CA371AABC95}"/>
              </a:ext>
            </a:extLst>
          </p:cNvPr>
          <p:cNvSpPr/>
          <p:nvPr/>
        </p:nvSpPr>
        <p:spPr>
          <a:xfrm>
            <a:off x="4199366" y="5145881"/>
            <a:ext cx="3276598" cy="1362075"/>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C000"/>
                </a:solidFill>
                <a:latin typeface="Arial" panose="020B0604020202020204" pitchFamily="34" charset="0"/>
                <a:cs typeface="Arial" panose="020B0604020202020204" pitchFamily="34" charset="0"/>
              </a:rPr>
              <a:t>SKK </a:t>
            </a:r>
            <a:r>
              <a:rPr lang="en-US" sz="2800" b="1" dirty="0" err="1">
                <a:solidFill>
                  <a:srgbClr val="FFC000"/>
                </a:solidFill>
                <a:latin typeface="Arial" panose="020B0604020202020204" pitchFamily="34" charset="0"/>
                <a:cs typeface="Arial" panose="020B0604020202020204" pitchFamily="34" charset="0"/>
              </a:rPr>
              <a:t>Migas</a:t>
            </a:r>
            <a:endParaRPr lang="en-US" sz="2800" b="1" dirty="0">
              <a:solidFill>
                <a:srgbClr val="FFC000"/>
              </a:solidFill>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5981AB06-2A7D-497D-84CA-ACB64A644AC3}"/>
              </a:ext>
            </a:extLst>
          </p:cNvPr>
          <p:cNvSpPr/>
          <p:nvPr/>
        </p:nvSpPr>
        <p:spPr>
          <a:xfrm>
            <a:off x="10752562" y="5145881"/>
            <a:ext cx="3276598" cy="1362075"/>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C000"/>
                </a:solidFill>
                <a:latin typeface="Arial" panose="020B0604020202020204" pitchFamily="34" charset="0"/>
                <a:cs typeface="Arial" panose="020B0604020202020204" pitchFamily="34" charset="0"/>
              </a:rPr>
              <a:t>BPH </a:t>
            </a:r>
            <a:r>
              <a:rPr lang="en-US" sz="2800" b="1" dirty="0" err="1">
                <a:solidFill>
                  <a:srgbClr val="FFC000"/>
                </a:solidFill>
                <a:latin typeface="Arial" panose="020B0604020202020204" pitchFamily="34" charset="0"/>
                <a:cs typeface="Arial" panose="020B0604020202020204" pitchFamily="34" charset="0"/>
              </a:rPr>
              <a:t>Migas</a:t>
            </a:r>
            <a:endParaRPr lang="en-US" sz="2800" b="1" dirty="0">
              <a:solidFill>
                <a:srgbClr val="FFC000"/>
              </a:solidFill>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5CBAE163-6D90-4FDE-A78B-7E4660AB365E}"/>
              </a:ext>
            </a:extLst>
          </p:cNvPr>
          <p:cNvSpPr/>
          <p:nvPr/>
        </p:nvSpPr>
        <p:spPr>
          <a:xfrm>
            <a:off x="922768" y="7323071"/>
            <a:ext cx="3276598" cy="1362075"/>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C000"/>
                </a:solidFill>
                <a:latin typeface="Arial" panose="020B0604020202020204" pitchFamily="34" charset="0"/>
                <a:cs typeface="Arial" panose="020B0604020202020204" pitchFamily="34" charset="0"/>
              </a:rPr>
              <a:t>PSC Contractor</a:t>
            </a:r>
          </a:p>
        </p:txBody>
      </p:sp>
      <p:sp>
        <p:nvSpPr>
          <p:cNvPr id="10" name="Rectangle: Rounded Corners 9">
            <a:extLst>
              <a:ext uri="{FF2B5EF4-FFF2-40B4-BE49-F238E27FC236}">
                <a16:creationId xmlns:a16="http://schemas.microsoft.com/office/drawing/2014/main" id="{FB5B5FA9-C09A-47AF-9586-CE09EB88F4AB}"/>
              </a:ext>
            </a:extLst>
          </p:cNvPr>
          <p:cNvSpPr/>
          <p:nvPr/>
        </p:nvSpPr>
        <p:spPr>
          <a:xfrm>
            <a:off x="14029160" y="7323070"/>
            <a:ext cx="3276598" cy="1362075"/>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C000"/>
                </a:solidFill>
                <a:latin typeface="Arial" panose="020B0604020202020204" pitchFamily="34" charset="0"/>
                <a:cs typeface="Arial" panose="020B0604020202020204" pitchFamily="34" charset="0"/>
              </a:rPr>
              <a:t>Business Actor</a:t>
            </a:r>
          </a:p>
        </p:txBody>
      </p:sp>
      <p:cxnSp>
        <p:nvCxnSpPr>
          <p:cNvPr id="13" name="Connector: Elbow 12">
            <a:extLst>
              <a:ext uri="{FF2B5EF4-FFF2-40B4-BE49-F238E27FC236}">
                <a16:creationId xmlns:a16="http://schemas.microsoft.com/office/drawing/2014/main" id="{6F324645-8326-4251-A59F-8AF8DFA004A0}"/>
              </a:ext>
            </a:extLst>
          </p:cNvPr>
          <p:cNvCxnSpPr>
            <a:stCxn id="6" idx="2"/>
            <a:endCxn id="8" idx="0"/>
          </p:cNvCxnSpPr>
          <p:nvPr/>
        </p:nvCxnSpPr>
        <p:spPr>
          <a:xfrm rot="16200000" flipH="1">
            <a:off x="10248928" y="3003948"/>
            <a:ext cx="1007268" cy="3276598"/>
          </a:xfrm>
          <a:prstGeom prst="bentConnector3">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or: Elbow 16">
            <a:extLst>
              <a:ext uri="{FF2B5EF4-FFF2-40B4-BE49-F238E27FC236}">
                <a16:creationId xmlns:a16="http://schemas.microsoft.com/office/drawing/2014/main" id="{E6E391E2-5B59-4723-9661-332E30D996DF}"/>
              </a:ext>
            </a:extLst>
          </p:cNvPr>
          <p:cNvCxnSpPr>
            <a:stCxn id="6" idx="2"/>
            <a:endCxn id="7" idx="0"/>
          </p:cNvCxnSpPr>
          <p:nvPr/>
        </p:nvCxnSpPr>
        <p:spPr>
          <a:xfrm rot="5400000">
            <a:off x="6972330" y="3003948"/>
            <a:ext cx="1007268" cy="3276598"/>
          </a:xfrm>
          <a:prstGeom prst="bentConnector3">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6E893BB0-3875-48F7-9012-943F81DB2C1E}"/>
              </a:ext>
            </a:extLst>
          </p:cNvPr>
          <p:cNvCxnSpPr>
            <a:stCxn id="8" idx="2"/>
            <a:endCxn id="10" idx="0"/>
          </p:cNvCxnSpPr>
          <p:nvPr/>
        </p:nvCxnSpPr>
        <p:spPr>
          <a:xfrm rot="16200000" flipH="1">
            <a:off x="13621603" y="5277214"/>
            <a:ext cx="815114" cy="3276598"/>
          </a:xfrm>
          <a:prstGeom prst="bentConnector3">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B601F3F1-9383-4679-B79C-5B90FB2C7696}"/>
              </a:ext>
            </a:extLst>
          </p:cNvPr>
          <p:cNvCxnSpPr>
            <a:stCxn id="7" idx="2"/>
            <a:endCxn id="9" idx="0"/>
          </p:cNvCxnSpPr>
          <p:nvPr/>
        </p:nvCxnSpPr>
        <p:spPr>
          <a:xfrm rot="5400000">
            <a:off x="3791809" y="5277214"/>
            <a:ext cx="815115" cy="3276598"/>
          </a:xfrm>
          <a:prstGeom prst="bentConnector3">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B3B1C42E-C7EB-4330-B646-F69829AE0F8C}"/>
              </a:ext>
            </a:extLst>
          </p:cNvPr>
          <p:cNvCxnSpPr>
            <a:cxnSpLocks/>
            <a:stCxn id="6" idx="3"/>
            <a:endCxn id="10" idx="0"/>
          </p:cNvCxnSpPr>
          <p:nvPr/>
        </p:nvCxnSpPr>
        <p:spPr>
          <a:xfrm>
            <a:off x="10752562" y="3457576"/>
            <a:ext cx="4914897" cy="3865494"/>
          </a:xfrm>
          <a:prstGeom prst="bentConnector2">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48214AB-29C5-49FF-B25F-ABBFB2496561}"/>
              </a:ext>
            </a:extLst>
          </p:cNvPr>
          <p:cNvSpPr txBox="1"/>
          <p:nvPr/>
        </p:nvSpPr>
        <p:spPr>
          <a:xfrm>
            <a:off x="1825406" y="2398116"/>
            <a:ext cx="1895071" cy="461665"/>
          </a:xfrm>
          <a:prstGeom prst="rect">
            <a:avLst/>
          </a:prstGeom>
          <a:noFill/>
          <a:ln>
            <a:solidFill>
              <a:schemeClr val="bg1"/>
            </a:solidFill>
          </a:ln>
        </p:spPr>
        <p:txBody>
          <a:bodyPr wrap="none" rtlCol="0">
            <a:spAutoFit/>
          </a:bodyPr>
          <a:lstStyle/>
          <a:p>
            <a:pPr algn="ctr"/>
            <a:r>
              <a:rPr lang="en-US" sz="2400" dirty="0">
                <a:solidFill>
                  <a:schemeClr val="bg1"/>
                </a:solidFill>
                <a:latin typeface="Arial" panose="020B0604020202020204" pitchFamily="34" charset="0"/>
                <a:cs typeface="Arial" panose="020B0604020202020204" pitchFamily="34" charset="0"/>
              </a:rPr>
              <a:t>UPSTREAM</a:t>
            </a:r>
          </a:p>
        </p:txBody>
      </p:sp>
      <p:sp>
        <p:nvSpPr>
          <p:cNvPr id="26" name="TextBox 25">
            <a:extLst>
              <a:ext uri="{FF2B5EF4-FFF2-40B4-BE49-F238E27FC236}">
                <a16:creationId xmlns:a16="http://schemas.microsoft.com/office/drawing/2014/main" id="{4F9F06B5-7838-49F3-841D-D8D6BC82EF1B}"/>
              </a:ext>
            </a:extLst>
          </p:cNvPr>
          <p:cNvSpPr txBox="1"/>
          <p:nvPr/>
        </p:nvSpPr>
        <p:spPr>
          <a:xfrm>
            <a:off x="5390041" y="7092237"/>
            <a:ext cx="817853" cy="461665"/>
          </a:xfrm>
          <a:prstGeom prst="rect">
            <a:avLst/>
          </a:prstGeom>
          <a:noFill/>
        </p:spPr>
        <p:txBody>
          <a:bodyPr wrap="none" rtlCol="0">
            <a:spAutoFit/>
          </a:bodyPr>
          <a:lstStyle/>
          <a:p>
            <a:pPr algn="ctr"/>
            <a:r>
              <a:rPr lang="en-US" sz="2400" dirty="0">
                <a:solidFill>
                  <a:schemeClr val="bg1"/>
                </a:solidFill>
                <a:latin typeface="Arial" panose="020B0604020202020204" pitchFamily="34" charset="0"/>
                <a:cs typeface="Arial" panose="020B0604020202020204" pitchFamily="34" charset="0"/>
              </a:rPr>
              <a:t>PSC</a:t>
            </a:r>
          </a:p>
        </p:txBody>
      </p:sp>
      <p:sp>
        <p:nvSpPr>
          <p:cNvPr id="27" name="TextBox 26">
            <a:extLst>
              <a:ext uri="{FF2B5EF4-FFF2-40B4-BE49-F238E27FC236}">
                <a16:creationId xmlns:a16="http://schemas.microsoft.com/office/drawing/2014/main" id="{FDB177CA-CAD2-4CA4-A186-447E73C00DC5}"/>
              </a:ext>
            </a:extLst>
          </p:cNvPr>
          <p:cNvSpPr txBox="1"/>
          <p:nvPr/>
        </p:nvSpPr>
        <p:spPr>
          <a:xfrm>
            <a:off x="11493019" y="7108509"/>
            <a:ext cx="1795684" cy="461665"/>
          </a:xfrm>
          <a:prstGeom prst="rect">
            <a:avLst/>
          </a:prstGeom>
          <a:noFill/>
        </p:spPr>
        <p:txBody>
          <a:bodyPr wrap="none" rtlCol="0">
            <a:spAutoFit/>
          </a:bodyPr>
          <a:lstStyle/>
          <a:p>
            <a:pPr algn="ctr"/>
            <a:r>
              <a:rPr lang="en-US" sz="2400" dirty="0">
                <a:solidFill>
                  <a:schemeClr val="bg1"/>
                </a:solidFill>
                <a:latin typeface="Arial" panose="020B0604020202020204" pitchFamily="34" charset="0"/>
                <a:cs typeface="Arial" panose="020B0604020202020204" pitchFamily="34" charset="0"/>
              </a:rPr>
              <a:t>Supervision</a:t>
            </a:r>
          </a:p>
        </p:txBody>
      </p:sp>
      <p:sp>
        <p:nvSpPr>
          <p:cNvPr id="28" name="TextBox 27">
            <a:extLst>
              <a:ext uri="{FF2B5EF4-FFF2-40B4-BE49-F238E27FC236}">
                <a16:creationId xmlns:a16="http://schemas.microsoft.com/office/drawing/2014/main" id="{8F6A7135-E925-4AD7-ABF4-0961B5940C9C}"/>
              </a:ext>
            </a:extLst>
          </p:cNvPr>
          <p:cNvSpPr txBox="1"/>
          <p:nvPr/>
        </p:nvSpPr>
        <p:spPr>
          <a:xfrm>
            <a:off x="14234738" y="2398115"/>
            <a:ext cx="2441694" cy="461665"/>
          </a:xfrm>
          <a:prstGeom prst="rect">
            <a:avLst/>
          </a:prstGeom>
          <a:noFill/>
          <a:ln>
            <a:solidFill>
              <a:schemeClr val="bg1"/>
            </a:solidFill>
          </a:ln>
        </p:spPr>
        <p:txBody>
          <a:bodyPr wrap="none" rtlCol="0">
            <a:spAutoFit/>
          </a:bodyPr>
          <a:lstStyle/>
          <a:p>
            <a:pPr algn="ctr"/>
            <a:r>
              <a:rPr lang="en-US" sz="2400" dirty="0">
                <a:solidFill>
                  <a:schemeClr val="bg1"/>
                </a:solidFill>
                <a:latin typeface="Arial" panose="020B0604020202020204" pitchFamily="34" charset="0"/>
                <a:cs typeface="Arial" panose="020B0604020202020204" pitchFamily="34" charset="0"/>
              </a:rPr>
              <a:t>DOWNSTREAM</a:t>
            </a:r>
          </a:p>
        </p:txBody>
      </p:sp>
      <p:sp>
        <p:nvSpPr>
          <p:cNvPr id="36" name="TextBox 35">
            <a:extLst>
              <a:ext uri="{FF2B5EF4-FFF2-40B4-BE49-F238E27FC236}">
                <a16:creationId xmlns:a16="http://schemas.microsoft.com/office/drawing/2014/main" id="{2960946E-A4D6-4177-BA67-6CD8208E65B8}"/>
              </a:ext>
            </a:extLst>
          </p:cNvPr>
          <p:cNvSpPr txBox="1"/>
          <p:nvPr/>
        </p:nvSpPr>
        <p:spPr>
          <a:xfrm>
            <a:off x="15859474" y="4017096"/>
            <a:ext cx="2428526" cy="3076548"/>
          </a:xfrm>
          <a:prstGeom prst="rect">
            <a:avLst/>
          </a:prstGeom>
          <a:noFill/>
        </p:spPr>
        <p:txBody>
          <a:bodyPr wrap="square" rtlCol="0">
            <a:spAutoFit/>
          </a:bodyPr>
          <a:lstStyle/>
          <a:p>
            <a:pPr>
              <a:lnSpc>
                <a:spcPct val="150000"/>
              </a:lnSpc>
            </a:pPr>
            <a:r>
              <a:rPr lang="en-US" sz="2200" dirty="0">
                <a:solidFill>
                  <a:schemeClr val="bg1"/>
                </a:solidFill>
                <a:latin typeface="Arial" panose="020B0604020202020204" pitchFamily="34" charset="0"/>
                <a:cs typeface="Arial" panose="020B0604020202020204" pitchFamily="34" charset="0"/>
              </a:rPr>
              <a:t>4 separate licenses:</a:t>
            </a:r>
          </a:p>
          <a:p>
            <a:pPr marL="342900" indent="-342900">
              <a:lnSpc>
                <a:spcPct val="150000"/>
              </a:lnSpc>
              <a:buFont typeface="+mj-lt"/>
              <a:buAutoNum type="alphaLcPeriod"/>
            </a:pPr>
            <a:r>
              <a:rPr lang="en-US" sz="2200" dirty="0">
                <a:solidFill>
                  <a:schemeClr val="bg1"/>
                </a:solidFill>
                <a:latin typeface="Arial" panose="020B0604020202020204" pitchFamily="34" charset="0"/>
                <a:cs typeface="Arial" panose="020B0604020202020204" pitchFamily="34" charset="0"/>
              </a:rPr>
              <a:t>Processing;</a:t>
            </a:r>
          </a:p>
          <a:p>
            <a:pPr marL="342900" indent="-342900">
              <a:lnSpc>
                <a:spcPct val="150000"/>
              </a:lnSpc>
              <a:buFont typeface="+mj-lt"/>
              <a:buAutoNum type="alphaLcPeriod"/>
            </a:pPr>
            <a:r>
              <a:rPr lang="en-US" sz="2200" dirty="0">
                <a:solidFill>
                  <a:schemeClr val="bg1"/>
                </a:solidFill>
                <a:latin typeface="Arial" panose="020B0604020202020204" pitchFamily="34" charset="0"/>
                <a:cs typeface="Arial" panose="020B0604020202020204" pitchFamily="34" charset="0"/>
              </a:rPr>
              <a:t>Transportation;</a:t>
            </a:r>
          </a:p>
          <a:p>
            <a:pPr marL="342900" indent="-342900">
              <a:lnSpc>
                <a:spcPct val="150000"/>
              </a:lnSpc>
              <a:buFont typeface="+mj-lt"/>
              <a:buAutoNum type="alphaLcPeriod"/>
            </a:pPr>
            <a:r>
              <a:rPr lang="en-US" sz="2200" dirty="0">
                <a:solidFill>
                  <a:schemeClr val="bg1"/>
                </a:solidFill>
                <a:latin typeface="Arial" panose="020B0604020202020204" pitchFamily="34" charset="0"/>
                <a:cs typeface="Arial" panose="020B0604020202020204" pitchFamily="34" charset="0"/>
              </a:rPr>
              <a:t>Storage; and </a:t>
            </a:r>
          </a:p>
          <a:p>
            <a:pPr marL="342900" indent="-342900">
              <a:lnSpc>
                <a:spcPct val="150000"/>
              </a:lnSpc>
              <a:buFont typeface="+mj-lt"/>
              <a:buAutoNum type="alphaLcPeriod"/>
            </a:pPr>
            <a:r>
              <a:rPr lang="en-US" sz="2200" dirty="0">
                <a:solidFill>
                  <a:schemeClr val="bg1"/>
                </a:solidFill>
                <a:latin typeface="Arial" panose="020B0604020202020204" pitchFamily="34" charset="0"/>
                <a:cs typeface="Arial" panose="020B0604020202020204" pitchFamily="34" charset="0"/>
              </a:rPr>
              <a:t>Trading</a:t>
            </a:r>
          </a:p>
        </p:txBody>
      </p:sp>
      <p:sp>
        <p:nvSpPr>
          <p:cNvPr id="30" name="TextBox 29">
            <a:extLst>
              <a:ext uri="{FF2B5EF4-FFF2-40B4-BE49-F238E27FC236}">
                <a16:creationId xmlns:a16="http://schemas.microsoft.com/office/drawing/2014/main" id="{2C5157A9-5A4A-D348-93A3-CAED200DA495}"/>
              </a:ext>
            </a:extLst>
          </p:cNvPr>
          <p:cNvSpPr txBox="1"/>
          <p:nvPr/>
        </p:nvSpPr>
        <p:spPr>
          <a:xfrm>
            <a:off x="15859474" y="3405264"/>
            <a:ext cx="1247457" cy="461665"/>
          </a:xfrm>
          <a:prstGeom prst="rect">
            <a:avLst/>
          </a:prstGeom>
          <a:noFill/>
        </p:spPr>
        <p:txBody>
          <a:bodyPr wrap="none" rtlCol="0">
            <a:spAutoFit/>
          </a:bodyPr>
          <a:lstStyle/>
          <a:p>
            <a:pPr algn="ctr"/>
            <a:r>
              <a:rPr lang="en-US" sz="2400" dirty="0">
                <a:solidFill>
                  <a:schemeClr val="bg1"/>
                </a:solidFill>
                <a:latin typeface="Arial" panose="020B0604020202020204" pitchFamily="34" charset="0"/>
                <a:cs typeface="Arial" panose="020B0604020202020204" pitchFamily="34" charset="0"/>
              </a:rPr>
              <a:t>License</a:t>
            </a:r>
          </a:p>
        </p:txBody>
      </p:sp>
    </p:spTree>
    <p:extLst>
      <p:ext uri="{BB962C8B-B14F-4D97-AF65-F5344CB8AC3E}">
        <p14:creationId xmlns:p14="http://schemas.microsoft.com/office/powerpoint/2010/main" val="944722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D2B42"/>
        </a:solidFill>
        <a:effectLst/>
      </p:bgPr>
    </p:bg>
    <p:spTree>
      <p:nvGrpSpPr>
        <p:cNvPr id="1" name=""/>
        <p:cNvGrpSpPr/>
        <p:nvPr/>
      </p:nvGrpSpPr>
      <p:grpSpPr>
        <a:xfrm>
          <a:off x="0" y="0"/>
          <a:ext cx="0" cy="0"/>
          <a:chOff x="0" y="0"/>
          <a:chExt cx="0" cy="0"/>
        </a:xfrm>
      </p:grpSpPr>
      <p:pic>
        <p:nvPicPr>
          <p:cNvPr id="4" name="Picture 3" descr="A crane next to a body of water&#10;&#10;Description automatically generated">
            <a:extLst>
              <a:ext uri="{FF2B5EF4-FFF2-40B4-BE49-F238E27FC236}">
                <a16:creationId xmlns:a16="http://schemas.microsoft.com/office/drawing/2014/main" id="{828A53EF-6617-4371-A8FF-0E96DDA85043}"/>
              </a:ext>
            </a:extLst>
          </p:cNvPr>
          <p:cNvPicPr>
            <a:picLocks noChangeAspect="1"/>
          </p:cNvPicPr>
          <p:nvPr/>
        </p:nvPicPr>
        <p:blipFill rotWithShape="1">
          <a:blip r:embed="rId2">
            <a:alphaModFix amt="3000"/>
            <a:extLst>
              <a:ext uri="{28A0092B-C50C-407E-A947-70E740481C1C}">
                <a14:useLocalDpi xmlns:a14="http://schemas.microsoft.com/office/drawing/2010/main" val="0"/>
              </a:ext>
            </a:extLst>
          </a:blip>
          <a:srcRect t="7812" b="7812"/>
          <a:stretch/>
        </p:blipFill>
        <p:spPr>
          <a:xfrm>
            <a:off x="0" y="0"/>
            <a:ext cx="18288000" cy="10287000"/>
          </a:xfrm>
          <a:prstGeom prst="rect">
            <a:avLst/>
          </a:prstGeom>
        </p:spPr>
      </p:pic>
      <p:sp>
        <p:nvSpPr>
          <p:cNvPr id="29" name="AutoShape 2">
            <a:extLst>
              <a:ext uri="{FF2B5EF4-FFF2-40B4-BE49-F238E27FC236}">
                <a16:creationId xmlns:a16="http://schemas.microsoft.com/office/drawing/2014/main" id="{F0291CCF-A72F-4848-8974-45A58BD1101F}"/>
              </a:ext>
            </a:extLst>
          </p:cNvPr>
          <p:cNvSpPr/>
          <p:nvPr/>
        </p:nvSpPr>
        <p:spPr>
          <a:xfrm>
            <a:off x="1028700" y="9639300"/>
            <a:ext cx="16230600" cy="9525"/>
          </a:xfrm>
          <a:prstGeom prst="rect">
            <a:avLst/>
          </a:prstGeom>
          <a:solidFill>
            <a:srgbClr val="D5D8DB"/>
          </a:solidFill>
        </p:spPr>
      </p:sp>
      <p:sp>
        <p:nvSpPr>
          <p:cNvPr id="31" name="TextBox 7">
            <a:extLst>
              <a:ext uri="{FF2B5EF4-FFF2-40B4-BE49-F238E27FC236}">
                <a16:creationId xmlns:a16="http://schemas.microsoft.com/office/drawing/2014/main" id="{48812791-712C-4C04-8AEA-45D62520C068}"/>
              </a:ext>
            </a:extLst>
          </p:cNvPr>
          <p:cNvSpPr txBox="1"/>
          <p:nvPr/>
        </p:nvSpPr>
        <p:spPr>
          <a:xfrm>
            <a:off x="1028700" y="629694"/>
            <a:ext cx="14135100" cy="500586"/>
          </a:xfrm>
          <a:prstGeom prst="rect">
            <a:avLst/>
          </a:prstGeom>
        </p:spPr>
        <p:txBody>
          <a:bodyPr wrap="square" lIns="0" tIns="0" rIns="0" bIns="0" rtlCol="0" anchor="t">
            <a:spAutoFit/>
          </a:bodyPr>
          <a:lstStyle/>
          <a:p>
            <a:pPr>
              <a:lnSpc>
                <a:spcPts val="3683"/>
              </a:lnSpc>
            </a:pPr>
            <a:r>
              <a:rPr lang="en-US" sz="4800" spc="-52" dirty="0">
                <a:solidFill>
                  <a:srgbClr val="FFC000"/>
                </a:solidFill>
                <a:latin typeface="Inter Bold"/>
              </a:rPr>
              <a:t>Key Changes: Upstream Oil and Gas Business</a:t>
            </a:r>
          </a:p>
        </p:txBody>
      </p:sp>
      <p:sp>
        <p:nvSpPr>
          <p:cNvPr id="33" name="AutoShape 10">
            <a:extLst>
              <a:ext uri="{FF2B5EF4-FFF2-40B4-BE49-F238E27FC236}">
                <a16:creationId xmlns:a16="http://schemas.microsoft.com/office/drawing/2014/main" id="{92DA6CAC-7AF1-4D84-8E95-C55EF87E5F41}"/>
              </a:ext>
            </a:extLst>
          </p:cNvPr>
          <p:cNvSpPr/>
          <p:nvPr/>
        </p:nvSpPr>
        <p:spPr>
          <a:xfrm>
            <a:off x="998963" y="1601854"/>
            <a:ext cx="16230600" cy="9525"/>
          </a:xfrm>
          <a:prstGeom prst="rect">
            <a:avLst/>
          </a:prstGeom>
          <a:solidFill>
            <a:srgbClr val="D5D8DB"/>
          </a:solidFill>
        </p:spPr>
      </p:sp>
      <p:sp>
        <p:nvSpPr>
          <p:cNvPr id="52" name="TextBox 15">
            <a:extLst>
              <a:ext uri="{FF2B5EF4-FFF2-40B4-BE49-F238E27FC236}">
                <a16:creationId xmlns:a16="http://schemas.microsoft.com/office/drawing/2014/main" id="{820D8077-1F23-4E39-AE9B-1FF0FED0BED5}"/>
              </a:ext>
            </a:extLst>
          </p:cNvPr>
          <p:cNvSpPr txBox="1"/>
          <p:nvPr/>
        </p:nvSpPr>
        <p:spPr>
          <a:xfrm>
            <a:off x="1028700" y="9871778"/>
            <a:ext cx="3964160" cy="215444"/>
          </a:xfrm>
          <a:prstGeom prst="rect">
            <a:avLst/>
          </a:prstGeom>
        </p:spPr>
        <p:txBody>
          <a:bodyPr lIns="0" tIns="0" rIns="0" bIns="0" rtlCol="0" anchor="t">
            <a:spAutoFit/>
          </a:bodyPr>
          <a:lstStyle/>
          <a:p>
            <a:r>
              <a:rPr lang="en-US" sz="1400" spc="-52" dirty="0">
                <a:solidFill>
                  <a:srgbClr val="D5D8DB"/>
                </a:solidFill>
                <a:latin typeface="Arial" panose="020B0604020202020204" pitchFamily="34" charset="0"/>
                <a:cs typeface="Arial" panose="020B0604020202020204" pitchFamily="34" charset="0"/>
              </a:rPr>
              <a:t>SSEK Indonesian Legal Consultants</a:t>
            </a:r>
          </a:p>
        </p:txBody>
      </p:sp>
      <p:sp>
        <p:nvSpPr>
          <p:cNvPr id="54" name="TextBox 15">
            <a:extLst>
              <a:ext uri="{FF2B5EF4-FFF2-40B4-BE49-F238E27FC236}">
                <a16:creationId xmlns:a16="http://schemas.microsoft.com/office/drawing/2014/main" id="{11D859AA-060F-4CC0-9E69-1B2D8B725722}"/>
              </a:ext>
            </a:extLst>
          </p:cNvPr>
          <p:cNvSpPr txBox="1"/>
          <p:nvPr/>
        </p:nvSpPr>
        <p:spPr>
          <a:xfrm>
            <a:off x="13246818" y="9871778"/>
            <a:ext cx="3964160" cy="215444"/>
          </a:xfrm>
          <a:prstGeom prst="rect">
            <a:avLst/>
          </a:prstGeom>
        </p:spPr>
        <p:txBody>
          <a:bodyPr lIns="0" tIns="0" rIns="0" bIns="0" rtlCol="0" anchor="t">
            <a:spAutoFit/>
          </a:bodyPr>
          <a:lstStyle/>
          <a:p>
            <a:pPr algn="r"/>
            <a:r>
              <a:rPr lang="en-US" sz="1400" spc="-52" dirty="0">
                <a:solidFill>
                  <a:srgbClr val="D5D8DB"/>
                </a:solidFill>
                <a:latin typeface="Arial" panose="020B0604020202020204" pitchFamily="34" charset="0"/>
                <a:cs typeface="Arial" panose="020B0604020202020204" pitchFamily="34" charset="0"/>
              </a:rPr>
              <a:t>8</a:t>
            </a:r>
          </a:p>
        </p:txBody>
      </p:sp>
      <p:graphicFrame>
        <p:nvGraphicFramePr>
          <p:cNvPr id="2" name="Table 5">
            <a:extLst>
              <a:ext uri="{FF2B5EF4-FFF2-40B4-BE49-F238E27FC236}">
                <a16:creationId xmlns:a16="http://schemas.microsoft.com/office/drawing/2014/main" id="{69EC10A8-6BAC-4E09-AA72-F60D6053BBD6}"/>
              </a:ext>
            </a:extLst>
          </p:cNvPr>
          <p:cNvGraphicFramePr>
            <a:graphicFrameLocks noGrp="1"/>
          </p:cNvGraphicFramePr>
          <p:nvPr>
            <p:extLst>
              <p:ext uri="{D42A27DB-BD31-4B8C-83A1-F6EECF244321}">
                <p14:modId xmlns:p14="http://schemas.microsoft.com/office/powerpoint/2010/main" val="2161374549"/>
              </p:ext>
            </p:extLst>
          </p:nvPr>
        </p:nvGraphicFramePr>
        <p:xfrm>
          <a:off x="980380" y="2019300"/>
          <a:ext cx="16230600" cy="6815964"/>
        </p:xfrm>
        <a:graphic>
          <a:graphicData uri="http://schemas.openxmlformats.org/drawingml/2006/table">
            <a:tbl>
              <a:tblPr firstRow="1" bandRow="1">
                <a:tableStyleId>{3B4B98B0-60AC-42C2-AFA5-B58CD77FA1E5}</a:tableStyleId>
              </a:tblPr>
              <a:tblGrid>
                <a:gridCol w="2372420">
                  <a:extLst>
                    <a:ext uri="{9D8B030D-6E8A-4147-A177-3AD203B41FA5}">
                      <a16:colId xmlns:a16="http://schemas.microsoft.com/office/drawing/2014/main" val="3886052183"/>
                    </a:ext>
                  </a:extLst>
                </a:gridCol>
                <a:gridCol w="4953000">
                  <a:extLst>
                    <a:ext uri="{9D8B030D-6E8A-4147-A177-3AD203B41FA5}">
                      <a16:colId xmlns:a16="http://schemas.microsoft.com/office/drawing/2014/main" val="2358741277"/>
                    </a:ext>
                  </a:extLst>
                </a:gridCol>
                <a:gridCol w="8905180">
                  <a:extLst>
                    <a:ext uri="{9D8B030D-6E8A-4147-A177-3AD203B41FA5}">
                      <a16:colId xmlns:a16="http://schemas.microsoft.com/office/drawing/2014/main" val="384184830"/>
                    </a:ext>
                  </a:extLst>
                </a:gridCol>
              </a:tblGrid>
              <a:tr h="493681">
                <a:tc>
                  <a:txBody>
                    <a:bodyPr/>
                    <a:lstStyle/>
                    <a:p>
                      <a:pPr algn="ctr">
                        <a:lnSpc>
                          <a:spcPct val="150000"/>
                        </a:lnSpc>
                      </a:pPr>
                      <a:r>
                        <a:rPr lang="en-US" sz="3200" dirty="0">
                          <a:solidFill>
                            <a:schemeClr val="bg1"/>
                          </a:solidFill>
                          <a:latin typeface="Arial" panose="020B0604020202020204" pitchFamily="34" charset="0"/>
                          <a:cs typeface="Arial" panose="020B0604020202020204" pitchFamily="34" charset="0"/>
                        </a:rPr>
                        <a:t>Scope</a:t>
                      </a:r>
                    </a:p>
                  </a:txBody>
                  <a:tcPr marL="121729" marR="121729" marT="60865" marB="608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3200" dirty="0">
                          <a:solidFill>
                            <a:schemeClr val="bg1"/>
                          </a:solidFill>
                          <a:latin typeface="Arial" panose="020B0604020202020204" pitchFamily="34" charset="0"/>
                          <a:cs typeface="Arial" panose="020B0604020202020204" pitchFamily="34" charset="0"/>
                        </a:rPr>
                        <a:t>Oil and Gas Law</a:t>
                      </a:r>
                    </a:p>
                  </a:txBody>
                  <a:tcPr marL="121729" marR="121729" marT="60865" marB="608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3200" dirty="0">
                          <a:solidFill>
                            <a:schemeClr val="bg1"/>
                          </a:solidFill>
                          <a:latin typeface="Arial" panose="020B0604020202020204" pitchFamily="34" charset="0"/>
                          <a:cs typeface="Arial" panose="020B0604020202020204" pitchFamily="34" charset="0"/>
                        </a:rPr>
                        <a:t>Omnibus Law</a:t>
                      </a:r>
                    </a:p>
                  </a:txBody>
                  <a:tcPr marL="121729" marR="121729" marT="60865" marB="608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7127782"/>
                  </a:ext>
                </a:extLst>
              </a:tr>
              <a:tr h="493681">
                <a:tc>
                  <a:txBody>
                    <a:bodyPr/>
                    <a:lstStyle/>
                    <a:p>
                      <a:pPr>
                        <a:lnSpc>
                          <a:spcPct val="150000"/>
                        </a:lnSpc>
                      </a:pPr>
                      <a:r>
                        <a:rPr lang="en-US" sz="2600" dirty="0">
                          <a:solidFill>
                            <a:schemeClr val="bg1"/>
                          </a:solidFill>
                          <a:latin typeface="Arial" panose="020B0604020202020204" pitchFamily="34" charset="0"/>
                          <a:cs typeface="Arial" panose="020B0604020202020204" pitchFamily="34" charset="0"/>
                        </a:rPr>
                        <a:t>Business Licensing Requirement</a:t>
                      </a: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lgn="just">
                        <a:lnSpc>
                          <a:spcPct val="150000"/>
                        </a:lnSpc>
                        <a:buFont typeface="Wingdings" panose="05000000000000000000" pitchFamily="2" charset="2"/>
                        <a:buChar char="§"/>
                      </a:pPr>
                      <a:r>
                        <a:rPr lang="en-US" sz="2600" dirty="0">
                          <a:solidFill>
                            <a:schemeClr val="bg1"/>
                          </a:solidFill>
                          <a:latin typeface="Arial" panose="020B0604020202020204" pitchFamily="34" charset="0"/>
                          <a:cs typeface="Arial" panose="020B0604020202020204" pitchFamily="34" charset="0"/>
                        </a:rPr>
                        <a:t>No requirement for obtaining a business license for upstream activities.</a:t>
                      </a:r>
                    </a:p>
                    <a:p>
                      <a:pPr marL="342900" indent="-342900" algn="just">
                        <a:lnSpc>
                          <a:spcPct val="150000"/>
                        </a:lnSpc>
                        <a:buFont typeface="Wingdings" panose="05000000000000000000" pitchFamily="2" charset="2"/>
                        <a:buChar char="§"/>
                      </a:pPr>
                      <a:endParaRPr lang="en-US" sz="2600" dirty="0">
                        <a:solidFill>
                          <a:schemeClr val="bg1"/>
                        </a:solidFill>
                        <a:latin typeface="Arial" panose="020B0604020202020204" pitchFamily="34" charset="0"/>
                        <a:cs typeface="Arial" panose="020B0604020202020204" pitchFamily="34" charset="0"/>
                      </a:endParaRPr>
                    </a:p>
                    <a:p>
                      <a:pPr marL="342900" indent="-342900" algn="just">
                        <a:lnSpc>
                          <a:spcPct val="150000"/>
                        </a:lnSpc>
                        <a:buFont typeface="Wingdings" panose="05000000000000000000" pitchFamily="2" charset="2"/>
                        <a:buChar char="§"/>
                      </a:pPr>
                      <a:r>
                        <a:rPr lang="en-US" sz="2600" dirty="0">
                          <a:solidFill>
                            <a:schemeClr val="bg1"/>
                          </a:solidFill>
                          <a:latin typeface="Arial" panose="020B0604020202020204" pitchFamily="34" charset="0"/>
                          <a:cs typeface="Arial" panose="020B0604020202020204" pitchFamily="34" charset="0"/>
                        </a:rPr>
                        <a:t>Under Article 6 of the Oil and Gas Law, upstream oil and gas business activities shall be carried out and controlled through a Production Sharing Contract (“</a:t>
                      </a:r>
                      <a:r>
                        <a:rPr lang="en-US" sz="2600" b="1" dirty="0">
                          <a:solidFill>
                            <a:srgbClr val="FFC000"/>
                          </a:solidFill>
                          <a:latin typeface="Arial" panose="020B0604020202020204" pitchFamily="34" charset="0"/>
                          <a:cs typeface="Arial" panose="020B0604020202020204" pitchFamily="34" charset="0"/>
                        </a:rPr>
                        <a:t>PSC</a:t>
                      </a:r>
                      <a:r>
                        <a:rPr lang="en-US" sz="2600" dirty="0">
                          <a:solidFill>
                            <a:schemeClr val="bg1"/>
                          </a:solidFill>
                          <a:latin typeface="Arial" panose="020B0604020202020204" pitchFamily="34" charset="0"/>
                          <a:cs typeface="Arial" panose="020B0604020202020204" pitchFamily="34" charset="0"/>
                        </a:rPr>
                        <a:t>”)</a:t>
                      </a: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lgn="just">
                        <a:lnSpc>
                          <a:spcPct val="150000"/>
                        </a:lnSpc>
                        <a:buFont typeface="Wingdings" panose="05000000000000000000" pitchFamily="2" charset="2"/>
                        <a:buChar char="§"/>
                      </a:pPr>
                      <a:r>
                        <a:rPr lang="en-ID" sz="2600" kern="1200" dirty="0">
                          <a:solidFill>
                            <a:schemeClr val="bg1"/>
                          </a:solidFill>
                          <a:latin typeface="Arial" panose="020B0604020202020204" pitchFamily="34" charset="0"/>
                          <a:ea typeface="+mn-ea"/>
                          <a:cs typeface="Arial" panose="020B0604020202020204" pitchFamily="34" charset="0"/>
                        </a:rPr>
                        <a:t>Upstream activities requires a Business License from the Central Government</a:t>
                      </a:r>
                    </a:p>
                    <a:p>
                      <a:pPr marL="342900" indent="-342900" algn="just">
                        <a:lnSpc>
                          <a:spcPct val="150000"/>
                        </a:lnSpc>
                        <a:buFont typeface="Wingdings" panose="05000000000000000000" pitchFamily="2" charset="2"/>
                        <a:buChar char="§"/>
                      </a:pPr>
                      <a:endParaRPr lang="en-ID" sz="2600" kern="1200" dirty="0">
                        <a:solidFill>
                          <a:schemeClr val="bg1"/>
                        </a:solidFill>
                        <a:latin typeface="Arial" panose="020B0604020202020204" pitchFamily="34" charset="0"/>
                        <a:ea typeface="+mn-ea"/>
                        <a:cs typeface="Arial" panose="020B0604020202020204" pitchFamily="34" charset="0"/>
                      </a:endParaRPr>
                    </a:p>
                    <a:p>
                      <a:pPr marL="342900" indent="-342900" algn="just">
                        <a:lnSpc>
                          <a:spcPct val="150000"/>
                        </a:lnSpc>
                        <a:buFont typeface="Wingdings" panose="05000000000000000000" pitchFamily="2" charset="2"/>
                        <a:buChar char="§"/>
                      </a:pPr>
                      <a:r>
                        <a:rPr lang="en-ID" sz="2600" kern="1200" dirty="0">
                          <a:solidFill>
                            <a:schemeClr val="bg1"/>
                          </a:solidFill>
                          <a:latin typeface="Arial" panose="020B0604020202020204" pitchFamily="34" charset="0"/>
                          <a:ea typeface="+mn-ea"/>
                          <a:cs typeface="Arial" panose="020B0604020202020204" pitchFamily="34" charset="0"/>
                        </a:rPr>
                        <a:t>The Omnibus Law did not revoke the requirement for a PSC under Article 6 of the Oil and Gas Law</a:t>
                      </a:r>
                    </a:p>
                    <a:p>
                      <a:pPr marL="0" indent="0" algn="just">
                        <a:lnSpc>
                          <a:spcPct val="150000"/>
                        </a:lnSpc>
                        <a:buFont typeface="Wingdings" panose="05000000000000000000" pitchFamily="2" charset="2"/>
                        <a:buNone/>
                      </a:pPr>
                      <a:endParaRPr lang="en-ID" sz="2600" kern="1200" dirty="0">
                        <a:solidFill>
                          <a:schemeClr val="bg1"/>
                        </a:solidFill>
                        <a:latin typeface="Arial" panose="020B0604020202020204" pitchFamily="34" charset="0"/>
                        <a:ea typeface="+mn-ea"/>
                        <a:cs typeface="Arial" panose="020B0604020202020204" pitchFamily="34" charset="0"/>
                      </a:endParaRPr>
                    </a:p>
                    <a:p>
                      <a:pPr marL="342900" indent="-342900" algn="just">
                        <a:lnSpc>
                          <a:spcPct val="150000"/>
                        </a:lnSpc>
                        <a:buFont typeface="Wingdings" panose="05000000000000000000" pitchFamily="2" charset="2"/>
                        <a:buChar char="§"/>
                      </a:pPr>
                      <a:r>
                        <a:rPr lang="en-GB" sz="2600" kern="1200" dirty="0">
                          <a:solidFill>
                            <a:schemeClr val="bg1"/>
                          </a:solidFill>
                          <a:latin typeface="Arial" panose="020B0604020202020204" pitchFamily="34" charset="0"/>
                          <a:ea typeface="+mn-ea"/>
                          <a:cs typeface="Arial" panose="020B0604020202020204" pitchFamily="34" charset="0"/>
                        </a:rPr>
                        <a:t>It is unclear what type of Business License will be applicable to upstream oil and gas operations</a:t>
                      </a:r>
                      <a:endParaRPr lang="en-ID" sz="2600" kern="1200" dirty="0">
                        <a:solidFill>
                          <a:schemeClr val="bg1"/>
                        </a:solidFill>
                        <a:latin typeface="Arial" panose="020B0604020202020204" pitchFamily="34" charset="0"/>
                        <a:ea typeface="+mn-ea"/>
                        <a:cs typeface="Arial" panose="020B0604020202020204" pitchFamily="34" charset="0"/>
                      </a:endParaRP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5032407"/>
                  </a:ext>
                </a:extLst>
              </a:tr>
            </a:tbl>
          </a:graphicData>
        </a:graphic>
      </p:graphicFrame>
    </p:spTree>
    <p:extLst>
      <p:ext uri="{BB962C8B-B14F-4D97-AF65-F5344CB8AC3E}">
        <p14:creationId xmlns:p14="http://schemas.microsoft.com/office/powerpoint/2010/main" val="3684009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D2B42"/>
        </a:solidFill>
        <a:effectLst/>
      </p:bgPr>
    </p:bg>
    <p:spTree>
      <p:nvGrpSpPr>
        <p:cNvPr id="1" name=""/>
        <p:cNvGrpSpPr/>
        <p:nvPr/>
      </p:nvGrpSpPr>
      <p:grpSpPr>
        <a:xfrm>
          <a:off x="0" y="0"/>
          <a:ext cx="0" cy="0"/>
          <a:chOff x="0" y="0"/>
          <a:chExt cx="0" cy="0"/>
        </a:xfrm>
      </p:grpSpPr>
      <p:pic>
        <p:nvPicPr>
          <p:cNvPr id="3" name="Picture 2" descr="A crane next to a body of water&#10;&#10;Description automatically generated">
            <a:extLst>
              <a:ext uri="{FF2B5EF4-FFF2-40B4-BE49-F238E27FC236}">
                <a16:creationId xmlns:a16="http://schemas.microsoft.com/office/drawing/2014/main" id="{CF2EB360-AFAF-49CA-91B5-35C7FB02E448}"/>
              </a:ext>
            </a:extLst>
          </p:cNvPr>
          <p:cNvPicPr>
            <a:picLocks noChangeAspect="1"/>
          </p:cNvPicPr>
          <p:nvPr/>
        </p:nvPicPr>
        <p:blipFill rotWithShape="1">
          <a:blip r:embed="rId2">
            <a:alphaModFix amt="3000"/>
            <a:extLst>
              <a:ext uri="{28A0092B-C50C-407E-A947-70E740481C1C}">
                <a14:useLocalDpi xmlns:a14="http://schemas.microsoft.com/office/drawing/2010/main" val="0"/>
              </a:ext>
            </a:extLst>
          </a:blip>
          <a:srcRect t="7812" b="7812"/>
          <a:stretch/>
        </p:blipFill>
        <p:spPr>
          <a:xfrm>
            <a:off x="0" y="0"/>
            <a:ext cx="18288000" cy="10287000"/>
          </a:xfrm>
          <a:prstGeom prst="rect">
            <a:avLst/>
          </a:prstGeom>
        </p:spPr>
      </p:pic>
      <p:sp>
        <p:nvSpPr>
          <p:cNvPr id="29" name="AutoShape 2">
            <a:extLst>
              <a:ext uri="{FF2B5EF4-FFF2-40B4-BE49-F238E27FC236}">
                <a16:creationId xmlns:a16="http://schemas.microsoft.com/office/drawing/2014/main" id="{F0291CCF-A72F-4848-8974-45A58BD1101F}"/>
              </a:ext>
            </a:extLst>
          </p:cNvPr>
          <p:cNvSpPr/>
          <p:nvPr/>
        </p:nvSpPr>
        <p:spPr>
          <a:xfrm>
            <a:off x="1028700" y="9639300"/>
            <a:ext cx="16230600" cy="9525"/>
          </a:xfrm>
          <a:prstGeom prst="rect">
            <a:avLst/>
          </a:prstGeom>
          <a:solidFill>
            <a:srgbClr val="D5D8DB"/>
          </a:solidFill>
        </p:spPr>
      </p:sp>
      <p:sp>
        <p:nvSpPr>
          <p:cNvPr id="31" name="TextBox 7">
            <a:extLst>
              <a:ext uri="{FF2B5EF4-FFF2-40B4-BE49-F238E27FC236}">
                <a16:creationId xmlns:a16="http://schemas.microsoft.com/office/drawing/2014/main" id="{48812791-712C-4C04-8AEA-45D62520C068}"/>
              </a:ext>
            </a:extLst>
          </p:cNvPr>
          <p:cNvSpPr txBox="1"/>
          <p:nvPr/>
        </p:nvSpPr>
        <p:spPr>
          <a:xfrm>
            <a:off x="1028700" y="629694"/>
            <a:ext cx="14135100" cy="500586"/>
          </a:xfrm>
          <a:prstGeom prst="rect">
            <a:avLst/>
          </a:prstGeom>
        </p:spPr>
        <p:txBody>
          <a:bodyPr wrap="square" lIns="0" tIns="0" rIns="0" bIns="0" rtlCol="0" anchor="t">
            <a:spAutoFit/>
          </a:bodyPr>
          <a:lstStyle/>
          <a:p>
            <a:pPr>
              <a:lnSpc>
                <a:spcPts val="3683"/>
              </a:lnSpc>
            </a:pPr>
            <a:r>
              <a:rPr lang="en-US" sz="4800" spc="-52" dirty="0">
                <a:solidFill>
                  <a:srgbClr val="FFC000"/>
                </a:solidFill>
                <a:latin typeface="Inter Bold"/>
              </a:rPr>
              <a:t>Key Changes: Upstream Oil and Gas Business</a:t>
            </a:r>
          </a:p>
        </p:txBody>
      </p:sp>
      <p:sp>
        <p:nvSpPr>
          <p:cNvPr id="33" name="AutoShape 10">
            <a:extLst>
              <a:ext uri="{FF2B5EF4-FFF2-40B4-BE49-F238E27FC236}">
                <a16:creationId xmlns:a16="http://schemas.microsoft.com/office/drawing/2014/main" id="{92DA6CAC-7AF1-4D84-8E95-C55EF87E5F41}"/>
              </a:ext>
            </a:extLst>
          </p:cNvPr>
          <p:cNvSpPr/>
          <p:nvPr/>
        </p:nvSpPr>
        <p:spPr>
          <a:xfrm>
            <a:off x="998963" y="1601854"/>
            <a:ext cx="16230600" cy="9525"/>
          </a:xfrm>
          <a:prstGeom prst="rect">
            <a:avLst/>
          </a:prstGeom>
          <a:solidFill>
            <a:srgbClr val="D5D8DB"/>
          </a:solidFill>
        </p:spPr>
      </p:sp>
      <p:sp>
        <p:nvSpPr>
          <p:cNvPr id="52" name="TextBox 15">
            <a:extLst>
              <a:ext uri="{FF2B5EF4-FFF2-40B4-BE49-F238E27FC236}">
                <a16:creationId xmlns:a16="http://schemas.microsoft.com/office/drawing/2014/main" id="{820D8077-1F23-4E39-AE9B-1FF0FED0BED5}"/>
              </a:ext>
            </a:extLst>
          </p:cNvPr>
          <p:cNvSpPr txBox="1"/>
          <p:nvPr/>
        </p:nvSpPr>
        <p:spPr>
          <a:xfrm>
            <a:off x="1028700" y="9871778"/>
            <a:ext cx="3964160" cy="215444"/>
          </a:xfrm>
          <a:prstGeom prst="rect">
            <a:avLst/>
          </a:prstGeom>
        </p:spPr>
        <p:txBody>
          <a:bodyPr lIns="0" tIns="0" rIns="0" bIns="0" rtlCol="0" anchor="t">
            <a:spAutoFit/>
          </a:bodyPr>
          <a:lstStyle/>
          <a:p>
            <a:r>
              <a:rPr lang="en-US" sz="1400" spc="-52" dirty="0">
                <a:solidFill>
                  <a:srgbClr val="D5D8DB"/>
                </a:solidFill>
                <a:latin typeface="Arial" panose="020B0604020202020204" pitchFamily="34" charset="0"/>
                <a:cs typeface="Arial" panose="020B0604020202020204" pitchFamily="34" charset="0"/>
              </a:rPr>
              <a:t>SSEK Indonesian Legal Consultants</a:t>
            </a:r>
          </a:p>
        </p:txBody>
      </p:sp>
      <p:sp>
        <p:nvSpPr>
          <p:cNvPr id="54" name="TextBox 15">
            <a:extLst>
              <a:ext uri="{FF2B5EF4-FFF2-40B4-BE49-F238E27FC236}">
                <a16:creationId xmlns:a16="http://schemas.microsoft.com/office/drawing/2014/main" id="{11D859AA-060F-4CC0-9E69-1B2D8B725722}"/>
              </a:ext>
            </a:extLst>
          </p:cNvPr>
          <p:cNvSpPr txBox="1"/>
          <p:nvPr/>
        </p:nvSpPr>
        <p:spPr>
          <a:xfrm>
            <a:off x="13246818" y="9871778"/>
            <a:ext cx="3964160" cy="215444"/>
          </a:xfrm>
          <a:prstGeom prst="rect">
            <a:avLst/>
          </a:prstGeom>
        </p:spPr>
        <p:txBody>
          <a:bodyPr lIns="0" tIns="0" rIns="0" bIns="0" rtlCol="0" anchor="t">
            <a:spAutoFit/>
          </a:bodyPr>
          <a:lstStyle/>
          <a:p>
            <a:pPr algn="r"/>
            <a:r>
              <a:rPr lang="en-US" sz="1400" spc="-52" dirty="0">
                <a:solidFill>
                  <a:srgbClr val="D5D8DB"/>
                </a:solidFill>
                <a:latin typeface="Arial" panose="020B0604020202020204" pitchFamily="34" charset="0"/>
                <a:cs typeface="Arial" panose="020B0604020202020204" pitchFamily="34" charset="0"/>
              </a:rPr>
              <a:t>9</a:t>
            </a:r>
          </a:p>
        </p:txBody>
      </p:sp>
      <p:graphicFrame>
        <p:nvGraphicFramePr>
          <p:cNvPr id="2" name="Table 5">
            <a:extLst>
              <a:ext uri="{FF2B5EF4-FFF2-40B4-BE49-F238E27FC236}">
                <a16:creationId xmlns:a16="http://schemas.microsoft.com/office/drawing/2014/main" id="{69EC10A8-6BAC-4E09-AA72-F60D6053BBD6}"/>
              </a:ext>
            </a:extLst>
          </p:cNvPr>
          <p:cNvGraphicFramePr>
            <a:graphicFrameLocks noGrp="1"/>
          </p:cNvGraphicFramePr>
          <p:nvPr>
            <p:extLst>
              <p:ext uri="{D42A27DB-BD31-4B8C-83A1-F6EECF244321}">
                <p14:modId xmlns:p14="http://schemas.microsoft.com/office/powerpoint/2010/main" val="1135947548"/>
              </p:ext>
            </p:extLst>
          </p:nvPr>
        </p:nvGraphicFramePr>
        <p:xfrm>
          <a:off x="980380" y="2019300"/>
          <a:ext cx="16230600" cy="6912992"/>
        </p:xfrm>
        <a:graphic>
          <a:graphicData uri="http://schemas.openxmlformats.org/drawingml/2006/table">
            <a:tbl>
              <a:tblPr firstRow="1" bandRow="1">
                <a:tableStyleId>{3B4B98B0-60AC-42C2-AFA5-B58CD77FA1E5}</a:tableStyleId>
              </a:tblPr>
              <a:tblGrid>
                <a:gridCol w="2372420">
                  <a:extLst>
                    <a:ext uri="{9D8B030D-6E8A-4147-A177-3AD203B41FA5}">
                      <a16:colId xmlns:a16="http://schemas.microsoft.com/office/drawing/2014/main" val="3886052183"/>
                    </a:ext>
                  </a:extLst>
                </a:gridCol>
                <a:gridCol w="4953000">
                  <a:extLst>
                    <a:ext uri="{9D8B030D-6E8A-4147-A177-3AD203B41FA5}">
                      <a16:colId xmlns:a16="http://schemas.microsoft.com/office/drawing/2014/main" val="2358741277"/>
                    </a:ext>
                  </a:extLst>
                </a:gridCol>
                <a:gridCol w="8905180">
                  <a:extLst>
                    <a:ext uri="{9D8B030D-6E8A-4147-A177-3AD203B41FA5}">
                      <a16:colId xmlns:a16="http://schemas.microsoft.com/office/drawing/2014/main" val="384184830"/>
                    </a:ext>
                  </a:extLst>
                </a:gridCol>
              </a:tblGrid>
              <a:tr h="493681">
                <a:tc>
                  <a:txBody>
                    <a:bodyPr/>
                    <a:lstStyle/>
                    <a:p>
                      <a:pPr algn="ctr">
                        <a:lnSpc>
                          <a:spcPct val="150000"/>
                        </a:lnSpc>
                      </a:pPr>
                      <a:r>
                        <a:rPr lang="en-US" sz="3200" dirty="0">
                          <a:solidFill>
                            <a:schemeClr val="bg1"/>
                          </a:solidFill>
                          <a:latin typeface="Arial" panose="020B0604020202020204" pitchFamily="34" charset="0"/>
                          <a:cs typeface="Arial" panose="020B0604020202020204" pitchFamily="34" charset="0"/>
                        </a:rPr>
                        <a:t>Scope</a:t>
                      </a:r>
                    </a:p>
                  </a:txBody>
                  <a:tcPr marL="121729" marR="121729" marT="60865" marB="608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3200" dirty="0">
                          <a:solidFill>
                            <a:schemeClr val="bg1"/>
                          </a:solidFill>
                          <a:latin typeface="Arial" panose="020B0604020202020204" pitchFamily="34" charset="0"/>
                          <a:cs typeface="Arial" panose="020B0604020202020204" pitchFamily="34" charset="0"/>
                        </a:rPr>
                        <a:t>Oil and Gas Law</a:t>
                      </a:r>
                    </a:p>
                  </a:txBody>
                  <a:tcPr marL="121729" marR="121729" marT="60865" marB="608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3200" dirty="0">
                          <a:solidFill>
                            <a:schemeClr val="bg1"/>
                          </a:solidFill>
                          <a:latin typeface="Arial" panose="020B0604020202020204" pitchFamily="34" charset="0"/>
                          <a:cs typeface="Arial" panose="020B0604020202020204" pitchFamily="34" charset="0"/>
                        </a:rPr>
                        <a:t>Omnibus Law</a:t>
                      </a:r>
                    </a:p>
                  </a:txBody>
                  <a:tcPr marL="121729" marR="121729" marT="60865" marB="6086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7127782"/>
                  </a:ext>
                </a:extLst>
              </a:tr>
              <a:tr h="493681">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400" dirty="0">
                          <a:solidFill>
                            <a:schemeClr val="bg1"/>
                          </a:solidFill>
                          <a:latin typeface="Arial" panose="020B0604020202020204" pitchFamily="34" charset="0"/>
                          <a:cs typeface="Arial" panose="020B0604020202020204" pitchFamily="34" charset="0"/>
                        </a:rPr>
                        <a:t>Business Licensing Requirement</a:t>
                      </a:r>
                    </a:p>
                    <a:p>
                      <a:pPr>
                        <a:lnSpc>
                          <a:spcPct val="150000"/>
                        </a:lnSpc>
                      </a:pPr>
                      <a:endParaRPr lang="en-US" sz="2400" dirty="0">
                        <a:solidFill>
                          <a:schemeClr val="bg1"/>
                        </a:solidFill>
                        <a:latin typeface="Arial" panose="020B0604020202020204" pitchFamily="34" charset="0"/>
                        <a:cs typeface="Arial" panose="020B0604020202020204" pitchFamily="34" charset="0"/>
                      </a:endParaRP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lgn="just">
                        <a:lnSpc>
                          <a:spcPct val="150000"/>
                        </a:lnSpc>
                        <a:buFont typeface="Wingdings" panose="05000000000000000000" pitchFamily="2" charset="2"/>
                        <a:buChar char="§"/>
                      </a:pPr>
                      <a:endParaRPr lang="en-US" sz="2400" dirty="0">
                        <a:solidFill>
                          <a:schemeClr val="bg1"/>
                        </a:solidFill>
                        <a:latin typeface="Arial" panose="020B0604020202020204" pitchFamily="34" charset="0"/>
                        <a:cs typeface="Arial" panose="020B0604020202020204" pitchFamily="34" charset="0"/>
                      </a:endParaRP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lgn="just">
                        <a:lnSpc>
                          <a:spcPct val="150000"/>
                        </a:lnSpc>
                        <a:buFont typeface="Wingdings" panose="05000000000000000000" pitchFamily="2" charset="2"/>
                        <a:buChar char="§"/>
                      </a:pPr>
                      <a:r>
                        <a:rPr lang="en-US" sz="2400" dirty="0">
                          <a:solidFill>
                            <a:schemeClr val="bg1"/>
                          </a:solidFill>
                          <a:latin typeface="Arial" panose="020B0604020202020204" pitchFamily="34" charset="0"/>
                          <a:cs typeface="Arial" panose="020B0604020202020204" pitchFamily="34" charset="0"/>
                        </a:rPr>
                        <a:t>Omnibus Law contains a general transition provision stipulating that business licenses and/or sectoral licenses issued prior to the issuance of the Omnibus Law will remain in force until the expiration of the license, while Business Licenses in the application process shall be adjusted to conform with the provisions of the Omnibus Law (Article 184 of the Omnibus Law)</a:t>
                      </a:r>
                    </a:p>
                    <a:p>
                      <a:pPr marL="342900" indent="-342900" algn="just">
                        <a:lnSpc>
                          <a:spcPct val="150000"/>
                        </a:lnSpc>
                        <a:buFont typeface="Wingdings" panose="05000000000000000000" pitchFamily="2" charset="2"/>
                        <a:buChar char="§"/>
                      </a:pPr>
                      <a:endParaRPr lang="en-US" sz="2400" dirty="0">
                        <a:solidFill>
                          <a:schemeClr val="bg1"/>
                        </a:solidFill>
                        <a:latin typeface="Arial" panose="020B0604020202020204" pitchFamily="34" charset="0"/>
                        <a:cs typeface="Arial" panose="020B0604020202020204" pitchFamily="34" charset="0"/>
                      </a:endParaRPr>
                    </a:p>
                    <a:p>
                      <a:pPr marL="342900" indent="-342900" algn="just">
                        <a:lnSpc>
                          <a:spcPct val="150000"/>
                        </a:lnSpc>
                        <a:buFont typeface="Wingdings" panose="05000000000000000000" pitchFamily="2" charset="2"/>
                        <a:buChar char="§"/>
                      </a:pPr>
                      <a:r>
                        <a:rPr lang="en-US" sz="2400" dirty="0">
                          <a:solidFill>
                            <a:schemeClr val="bg1"/>
                          </a:solidFill>
                          <a:latin typeface="Arial" panose="020B0604020202020204" pitchFamily="34" charset="0"/>
                          <a:cs typeface="Arial" panose="020B0604020202020204" pitchFamily="34" charset="0"/>
                        </a:rPr>
                        <a:t>It is unclear whether under this provision PSC contractors with existing PSCs would be subject to the requirement in the Omnibus Law to obtain a Business License</a:t>
                      </a: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5032407"/>
                  </a:ext>
                </a:extLst>
              </a:tr>
            </a:tbl>
          </a:graphicData>
        </a:graphic>
      </p:graphicFrame>
    </p:spTree>
    <p:extLst>
      <p:ext uri="{BB962C8B-B14F-4D97-AF65-F5344CB8AC3E}">
        <p14:creationId xmlns:p14="http://schemas.microsoft.com/office/powerpoint/2010/main" val="14783458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1017</TotalTime>
  <Words>1783</Words>
  <Application>Microsoft Office PowerPoint</Application>
  <PresentationFormat>Custom</PresentationFormat>
  <Paragraphs>219</Paragraphs>
  <Slides>18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Wingdings</vt:lpstr>
      <vt:lpstr>Arial</vt:lpstr>
      <vt:lpstr>Calibri</vt:lpstr>
      <vt:lpstr>Inter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Recruitment Process</dc:title>
  <dc:creator>Bijak Ramadhani</dc:creator>
  <cp:lastModifiedBy>David Russell Eyerly</cp:lastModifiedBy>
  <cp:revision>76</cp:revision>
  <dcterms:created xsi:type="dcterms:W3CDTF">2006-08-16T00:00:00Z</dcterms:created>
  <dcterms:modified xsi:type="dcterms:W3CDTF">2020-11-16T10:28:34Z</dcterms:modified>
  <dc:identifier>DAELeIeGK1Q</dc:identifier>
</cp:coreProperties>
</file>